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9" r:id="rId4"/>
    <p:sldId id="260" r:id="rId5"/>
    <p:sldId id="261" r:id="rId6"/>
    <p:sldId id="262" r:id="rId7"/>
    <p:sldId id="263" r:id="rId8"/>
    <p:sldId id="264"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p:cViewPr varScale="1">
        <p:scale>
          <a:sx n="90" d="100"/>
          <a:sy n="90" d="100"/>
        </p:scale>
        <p:origin x="12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pt-BR"/>
              <a:t>Clique para editar o título Mestre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7/7/2023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7/7/2023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7/7/2023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7/7/2023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5586B75A-687E-405C-8A0B-8D00578BA2C3}" type="datetimeFigureOut">
              <a:rPr lang="en-US" dirty="0"/>
              <a:pPr/>
              <a:t>7/7/2023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7/7/2023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a:t>Clique para editar o título Mestre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7/7/2023</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pt-BR"/>
              <a:t>Clique para editar o título Mestre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7/7/2023</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7/7/2023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pt-BR"/>
              <a:t>Clique para editar o título Mestre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8" name="Date Placeholder 7"/>
          <p:cNvSpPr>
            <a:spLocks noGrp="1"/>
          </p:cNvSpPr>
          <p:nvPr>
            <p:ph type="dt" sz="half" idx="10"/>
          </p:nvPr>
        </p:nvSpPr>
        <p:spPr/>
        <p:txBody>
          <a:bodyPr/>
          <a:lstStyle/>
          <a:p>
            <a:fld id="{5586B75A-687E-405C-8A0B-8D00578BA2C3}" type="datetimeFigureOut">
              <a:rPr lang="en-US" dirty="0"/>
              <a:pPr/>
              <a:t>7/7/2023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8" name="Date Placeholder 7"/>
          <p:cNvSpPr>
            <a:spLocks noGrp="1"/>
          </p:cNvSpPr>
          <p:nvPr>
            <p:ph type="dt" sz="half" idx="10"/>
          </p:nvPr>
        </p:nvSpPr>
        <p:spPr/>
        <p:txBody>
          <a:bodyPr/>
          <a:lstStyle/>
          <a:p>
            <a:fld id="{5586B75A-687E-405C-8A0B-8D00578BA2C3}" type="datetimeFigureOut">
              <a:rPr lang="en-US" dirty="0"/>
              <a:pPr/>
              <a:t>7/7/2023</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7/7/2023</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goo.gl/maps/9wQXEiPu1cn4mod27"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mailto:curcio@usp.br" TargetMode="External"/><Relationship Id="rId3" Type="http://schemas.microsoft.com/office/2007/relationships/hdphoto" Target="../media/hdphoto1.wdp"/><Relationship Id="rId7" Type="http://schemas.openxmlformats.org/officeDocument/2006/relationships/hyperlink" Target="mailto:prifarias@usp.br"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mailto:outgoing.fau@usp.br" TargetMode="External"/><Relationship Id="rId5" Type="http://schemas.openxmlformats.org/officeDocument/2006/relationships/hyperlink" Target="mailto:incoming.fau@usp.br" TargetMode="External"/><Relationship Id="rId4" Type="http://schemas.openxmlformats.org/officeDocument/2006/relationships/hyperlink" Target="mailto:International.fau@usp.br" TargetMode="Externa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hyperlink" Target="mailto:portcl@usp.br" TargetMode="External"/><Relationship Id="rId4" Type="http://schemas.openxmlformats.org/officeDocument/2006/relationships/hyperlink" Target="http://clinguas.fflch.usp.br/" TargetMode="Externa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https://uspdigital.usp.br/janus/componente/disciplinasOferecidasInicial.jsf?action=1&amp;tipo=T&amp;codcpg=16" TargetMode="External"/><Relationship Id="rId5" Type="http://schemas.openxmlformats.org/officeDocument/2006/relationships/hyperlink" Target="https://uspdigital.usp.br/jupiterweb/listarGradeCurricular?codcg=16&amp;codcur=16100&amp;codhab=4&amp;tipo=N" TargetMode="External"/><Relationship Id="rId4" Type="http://schemas.openxmlformats.org/officeDocument/2006/relationships/hyperlink" Target="https://uspdigital.usp.br/jupiterweb/listarGradeCurricular?codcg=16&amp;codcur=16011&amp;codhab=0&amp;tipo=N"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internationaloffice.usp.br/en/wp-content/uploads/Learning-Agreement-1.pdf" TargetMode="External"/><Relationship Id="rId3" Type="http://schemas.microsoft.com/office/2007/relationships/hdphoto" Target="../media/hdphoto1.wdp"/><Relationship Id="rId7" Type="http://schemas.openxmlformats.org/officeDocument/2006/relationships/hyperlink" Target="mailto:incoming.fau@usp.br"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mailto:international.fau@usp.br" TargetMode="External"/><Relationship Id="rId5" Type="http://schemas.openxmlformats.org/officeDocument/2006/relationships/hyperlink" Target="https://uspdigital.usp.br/mundus/" TargetMode="External"/><Relationship Id="rId4" Type="http://schemas.openxmlformats.org/officeDocument/2006/relationships/hyperlink" Target="https://forms.gle/Lg636DdqXq5xLADLA" TargetMode="Externa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s://internationaloffice.usp.br/en/index.php/academic-reception-office/migration-information/visa/faq/" TargetMode="Externa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hyperlink" Target="https://uspdigital.usp.br/mundus/" TargetMode="External"/><Relationship Id="rId4" Type="http://schemas.openxmlformats.org/officeDocument/2006/relationships/hyperlink" Target="https://internationaloffice.usp.br/en/index.php/usp-ifriends/" TargetMode="Externa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64411A-52E5-4968-8F01-CDFA05EB2184}"/>
              </a:ext>
            </a:extLst>
          </p:cNvPr>
          <p:cNvSpPr>
            <a:spLocks noGrp="1"/>
          </p:cNvSpPr>
          <p:nvPr>
            <p:ph type="ctrTitle"/>
          </p:nvPr>
        </p:nvSpPr>
        <p:spPr>
          <a:xfrm>
            <a:off x="1069848" y="1733107"/>
            <a:ext cx="7315200" cy="1889831"/>
          </a:xfrm>
        </p:spPr>
        <p:txBody>
          <a:bodyPr>
            <a:normAutofit/>
          </a:bodyPr>
          <a:lstStyle/>
          <a:p>
            <a:r>
              <a:rPr lang="pt-BR" dirty="0"/>
              <a:t>FACTSHEET</a:t>
            </a:r>
            <a:br>
              <a:rPr lang="pt-BR" dirty="0"/>
            </a:br>
            <a:r>
              <a:rPr lang="pt-BR" dirty="0"/>
              <a:t>FAUUSP</a:t>
            </a:r>
          </a:p>
        </p:txBody>
      </p:sp>
      <p:sp>
        <p:nvSpPr>
          <p:cNvPr id="3" name="Subtítulo 2">
            <a:extLst>
              <a:ext uri="{FF2B5EF4-FFF2-40B4-BE49-F238E27FC236}">
                <a16:creationId xmlns:a16="http://schemas.microsoft.com/office/drawing/2014/main" id="{5CB3868C-4CF4-4483-9F73-D9937C0074EE}"/>
              </a:ext>
            </a:extLst>
          </p:cNvPr>
          <p:cNvSpPr>
            <a:spLocks noGrp="1"/>
          </p:cNvSpPr>
          <p:nvPr>
            <p:ph type="subTitle" idx="1"/>
          </p:nvPr>
        </p:nvSpPr>
        <p:spPr>
          <a:xfrm>
            <a:off x="215212" y="273788"/>
            <a:ext cx="5678769" cy="435934"/>
          </a:xfrm>
        </p:spPr>
        <p:txBody>
          <a:bodyPr>
            <a:normAutofit/>
          </a:bodyPr>
          <a:lstStyle/>
          <a:p>
            <a:r>
              <a:rPr lang="pt-BR" dirty="0">
                <a:solidFill>
                  <a:schemeClr val="accent1"/>
                </a:solidFill>
                <a:latin typeface="Arial" panose="020B0604020202020204" pitchFamily="34" charset="0"/>
                <a:cs typeface="Arial" panose="020B0604020202020204" pitchFamily="34" charset="0"/>
              </a:rPr>
              <a:t>YEAR 2023 / 2024 - MOBILITY INCOMING</a:t>
            </a:r>
          </a:p>
        </p:txBody>
      </p:sp>
      <p:pic>
        <p:nvPicPr>
          <p:cNvPr id="7" name="Imagem 6">
            <a:extLst>
              <a:ext uri="{FF2B5EF4-FFF2-40B4-BE49-F238E27FC236}">
                <a16:creationId xmlns:a16="http://schemas.microsoft.com/office/drawing/2014/main" id="{81F6EB7E-E332-4CF1-908D-E7D5B627A40F}"/>
              </a:ext>
            </a:extLst>
          </p:cNvPr>
          <p:cNvPicPr>
            <a:picLocks noChangeAspect="1"/>
          </p:cNvPicPr>
          <p:nvPr/>
        </p:nvPicPr>
        <p:blipFill>
          <a:blip r:embed="rId2"/>
          <a:stretch>
            <a:fillRect/>
          </a:stretch>
        </p:blipFill>
        <p:spPr>
          <a:xfrm>
            <a:off x="6110177" y="388088"/>
            <a:ext cx="6081823" cy="6081823"/>
          </a:xfrm>
          <a:prstGeom prst="rect">
            <a:avLst/>
          </a:prstGeom>
        </p:spPr>
      </p:pic>
      <p:sp>
        <p:nvSpPr>
          <p:cNvPr id="8" name="Espaço Reservado para Conteúdo 2">
            <a:extLst>
              <a:ext uri="{FF2B5EF4-FFF2-40B4-BE49-F238E27FC236}">
                <a16:creationId xmlns:a16="http://schemas.microsoft.com/office/drawing/2014/main" id="{91818068-3F5B-4A34-AB3A-B636DCBF3509}"/>
              </a:ext>
            </a:extLst>
          </p:cNvPr>
          <p:cNvSpPr txBox="1">
            <a:spLocks/>
          </p:cNvSpPr>
          <p:nvPr/>
        </p:nvSpPr>
        <p:spPr>
          <a:xfrm>
            <a:off x="94710" y="4646322"/>
            <a:ext cx="5583076" cy="1421407"/>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nSpc>
                <a:spcPct val="110000"/>
              </a:lnSpc>
            </a:pPr>
            <a:r>
              <a:rPr lang="pt-BR" sz="1600" b="1" dirty="0" err="1">
                <a:solidFill>
                  <a:schemeClr val="bg1"/>
                </a:solidFill>
                <a:latin typeface="Arial" panose="020B0604020202020204" pitchFamily="34" charset="0"/>
                <a:cs typeface="Arial" panose="020B0604020202020204" pitchFamily="34" charset="0"/>
              </a:rPr>
              <a:t>Address</a:t>
            </a:r>
            <a:r>
              <a:rPr lang="pt-BR" sz="1600" dirty="0">
                <a:solidFill>
                  <a:schemeClr val="bg1"/>
                </a:solidFill>
                <a:latin typeface="Arial" panose="020B0604020202020204" pitchFamily="34" charset="0"/>
                <a:cs typeface="Arial" panose="020B0604020202020204" pitchFamily="34" charset="0"/>
              </a:rPr>
              <a:t>:</a:t>
            </a:r>
            <a:br>
              <a:rPr lang="pt-BR" sz="1600" dirty="0">
                <a:solidFill>
                  <a:schemeClr val="bg1"/>
                </a:solidFill>
                <a:latin typeface="Arial" panose="020B0604020202020204" pitchFamily="34" charset="0"/>
                <a:cs typeface="Arial" panose="020B0604020202020204" pitchFamily="34" charset="0"/>
              </a:rPr>
            </a:br>
            <a:br>
              <a:rPr lang="pt-BR" sz="1600" dirty="0">
                <a:solidFill>
                  <a:schemeClr val="bg1"/>
                </a:solidFill>
                <a:latin typeface="Arial" panose="020B0604020202020204" pitchFamily="34" charset="0"/>
                <a:cs typeface="Arial" panose="020B0604020202020204" pitchFamily="34" charset="0"/>
              </a:rPr>
            </a:br>
            <a:r>
              <a:rPr lang="pt-BR" sz="1200" dirty="0">
                <a:solidFill>
                  <a:schemeClr val="bg1"/>
                </a:solidFill>
                <a:latin typeface="Arial" panose="020B0604020202020204" pitchFamily="34" charset="0"/>
                <a:cs typeface="Arial" panose="020B0604020202020204" pitchFamily="34" charset="0"/>
              </a:rPr>
              <a:t>Rua do Lago, 876</a:t>
            </a:r>
            <a:br>
              <a:rPr lang="pt-BR" sz="1200" dirty="0">
                <a:solidFill>
                  <a:schemeClr val="bg1"/>
                </a:solidFill>
                <a:latin typeface="Arial" panose="020B0604020202020204" pitchFamily="34" charset="0"/>
                <a:cs typeface="Arial" panose="020B0604020202020204" pitchFamily="34" charset="0"/>
              </a:rPr>
            </a:br>
            <a:r>
              <a:rPr lang="pt-BR" sz="1200" dirty="0">
                <a:solidFill>
                  <a:schemeClr val="bg1"/>
                </a:solidFill>
                <a:latin typeface="Arial" panose="020B0604020202020204" pitchFamily="34" charset="0"/>
                <a:cs typeface="Arial" panose="020B0604020202020204" pitchFamily="34" charset="0"/>
              </a:rPr>
              <a:t>Butantã - São Paulo – SP</a:t>
            </a:r>
            <a:br>
              <a:rPr lang="pt-BR" sz="1200" dirty="0">
                <a:solidFill>
                  <a:schemeClr val="bg1"/>
                </a:solidFill>
                <a:latin typeface="Arial" panose="020B0604020202020204" pitchFamily="34" charset="0"/>
                <a:cs typeface="Arial" panose="020B0604020202020204" pitchFamily="34" charset="0"/>
              </a:rPr>
            </a:br>
            <a:r>
              <a:rPr lang="pt-BR" sz="1200" dirty="0" err="1">
                <a:solidFill>
                  <a:schemeClr val="bg1"/>
                </a:solidFill>
                <a:latin typeface="Arial" panose="020B0604020202020204" pitchFamily="34" charset="0"/>
                <a:cs typeface="Arial" panose="020B0604020202020204" pitchFamily="34" charset="0"/>
              </a:rPr>
              <a:t>ZIPCode</a:t>
            </a:r>
            <a:r>
              <a:rPr lang="pt-BR" sz="1200" dirty="0">
                <a:solidFill>
                  <a:schemeClr val="bg1"/>
                </a:solidFill>
                <a:latin typeface="Arial" panose="020B0604020202020204" pitchFamily="34" charset="0"/>
                <a:cs typeface="Arial" panose="020B0604020202020204" pitchFamily="34" charset="0"/>
              </a:rPr>
              <a:t>: 05508-080</a:t>
            </a:r>
            <a:br>
              <a:rPr lang="pt-BR" sz="1200" dirty="0">
                <a:solidFill>
                  <a:schemeClr val="bg1"/>
                </a:solidFill>
                <a:latin typeface="Arial" panose="020B0604020202020204" pitchFamily="34" charset="0"/>
                <a:cs typeface="Arial" panose="020B0604020202020204" pitchFamily="34" charset="0"/>
              </a:rPr>
            </a:br>
            <a:r>
              <a:rPr lang="pt-BR" sz="1200" dirty="0">
                <a:solidFill>
                  <a:schemeClr val="bg1"/>
                </a:solidFill>
                <a:latin typeface="Arial" panose="020B0604020202020204" pitchFamily="34" charset="0"/>
                <a:cs typeface="Arial" panose="020B0604020202020204" pitchFamily="34" charset="0"/>
              </a:rPr>
              <a:t>Maps: </a:t>
            </a:r>
            <a:r>
              <a:rPr lang="pt-BR"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https://goo.gl/maps/9wQXEiPu1cn4mod27</a:t>
            </a:r>
            <a:r>
              <a:rPr lang="pt-BR" sz="1200" dirty="0">
                <a:solidFill>
                  <a:srgbClr val="0070C0"/>
                </a:solidFill>
                <a:latin typeface="Arial" panose="020B0604020202020204" pitchFamily="34" charset="0"/>
                <a:cs typeface="Arial" panose="020B0604020202020204" pitchFamily="34" charset="0"/>
              </a:rPr>
              <a:t> </a:t>
            </a:r>
            <a:endParaRPr lang="pt-BR" sz="16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2666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5C1FFC-2239-482E-B6B1-449BA0A62F55}"/>
              </a:ext>
            </a:extLst>
          </p:cNvPr>
          <p:cNvSpPr>
            <a:spLocks noGrp="1"/>
          </p:cNvSpPr>
          <p:nvPr>
            <p:ph type="title"/>
          </p:nvPr>
        </p:nvSpPr>
        <p:spPr>
          <a:xfrm>
            <a:off x="252919" y="935663"/>
            <a:ext cx="2947482" cy="5006553"/>
          </a:xfrm>
        </p:spPr>
        <p:txBody>
          <a:bodyPr>
            <a:normAutofit fontScale="90000"/>
          </a:bodyPr>
          <a:lstStyle/>
          <a:p>
            <a:r>
              <a:rPr lang="en-US" b="1" dirty="0" err="1"/>
              <a:t>Faculdade</a:t>
            </a:r>
            <a:r>
              <a:rPr lang="en-US" b="1" dirty="0"/>
              <a:t> de </a:t>
            </a:r>
            <a:r>
              <a:rPr lang="en-US" b="1" dirty="0" err="1"/>
              <a:t>Arquitetura</a:t>
            </a:r>
            <a:r>
              <a:rPr lang="en-US" b="1" dirty="0"/>
              <a:t> e </a:t>
            </a:r>
            <a:r>
              <a:rPr lang="en-US" b="1" dirty="0" err="1"/>
              <a:t>Urbanismo</a:t>
            </a:r>
            <a:r>
              <a:rPr lang="en-US" b="1" dirty="0"/>
              <a:t> da </a:t>
            </a:r>
            <a:r>
              <a:rPr lang="en-US" b="1" dirty="0" err="1"/>
              <a:t>Universidade</a:t>
            </a:r>
            <a:r>
              <a:rPr lang="en-US" b="1" dirty="0"/>
              <a:t> de São Paulo</a:t>
            </a:r>
            <a:br>
              <a:rPr lang="en-US" b="1" dirty="0"/>
            </a:br>
            <a:br>
              <a:rPr lang="en-US" b="1" dirty="0"/>
            </a:br>
            <a:r>
              <a:rPr lang="en-US" b="1" dirty="0"/>
              <a:t>School of Architecture and Urbanism of University of São Paulo</a:t>
            </a:r>
            <a:endParaRPr lang="pt-BR" b="1" dirty="0"/>
          </a:p>
        </p:txBody>
      </p:sp>
      <p:pic>
        <p:nvPicPr>
          <p:cNvPr id="4" name="Imagem 3">
            <a:extLst>
              <a:ext uri="{FF2B5EF4-FFF2-40B4-BE49-F238E27FC236}">
                <a16:creationId xmlns:a16="http://schemas.microsoft.com/office/drawing/2014/main" id="{005264BC-CDF8-425B-A589-7641C787564B}"/>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0" y="76780"/>
            <a:ext cx="3561907" cy="567201"/>
          </a:xfrm>
          <a:prstGeom prst="rect">
            <a:avLst/>
          </a:prstGeom>
        </p:spPr>
      </p:pic>
      <p:sp>
        <p:nvSpPr>
          <p:cNvPr id="5" name="Espaço Reservado para Conteúdo 2">
            <a:extLst>
              <a:ext uri="{FF2B5EF4-FFF2-40B4-BE49-F238E27FC236}">
                <a16:creationId xmlns:a16="http://schemas.microsoft.com/office/drawing/2014/main" id="{074703A9-4B58-4FAF-9B7E-37860D15E9EF}"/>
              </a:ext>
            </a:extLst>
          </p:cNvPr>
          <p:cNvSpPr txBox="1">
            <a:spLocks/>
          </p:cNvSpPr>
          <p:nvPr/>
        </p:nvSpPr>
        <p:spPr>
          <a:xfrm>
            <a:off x="3751564" y="737310"/>
            <a:ext cx="3489209" cy="3898486"/>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pt-BR" b="1" dirty="0"/>
              <a:t>International Office </a:t>
            </a:r>
            <a:br>
              <a:rPr lang="pt-BR" b="1" dirty="0"/>
            </a:br>
            <a:r>
              <a:rPr lang="pt-BR" dirty="0" err="1"/>
              <a:t>Administrative</a:t>
            </a:r>
            <a:r>
              <a:rPr lang="pt-BR" dirty="0"/>
              <a:t> Core</a:t>
            </a:r>
            <a:br>
              <a:rPr lang="pt-BR" dirty="0"/>
            </a:br>
            <a:br>
              <a:rPr lang="pt-BR" dirty="0"/>
            </a:br>
            <a:r>
              <a:rPr lang="pt-BR" sz="1600" dirty="0"/>
              <a:t>* Ms. Fernanda </a:t>
            </a:r>
            <a:r>
              <a:rPr lang="pt-BR" sz="1600" dirty="0" err="1"/>
              <a:t>Shoshi</a:t>
            </a:r>
            <a:br>
              <a:rPr lang="pt-BR" sz="1600" dirty="0"/>
            </a:br>
            <a:r>
              <a:rPr lang="pt-BR" sz="1600" dirty="0"/>
              <a:t>	</a:t>
            </a:r>
            <a:r>
              <a:rPr lang="pt-BR" sz="1600" dirty="0" err="1"/>
              <a:t>Incoming</a:t>
            </a:r>
            <a:r>
              <a:rPr lang="pt-BR" sz="1600" dirty="0"/>
              <a:t> </a:t>
            </a:r>
            <a:r>
              <a:rPr lang="pt-BR" sz="1600" dirty="0" err="1"/>
              <a:t>Students</a:t>
            </a:r>
            <a:br>
              <a:rPr lang="pt-BR" sz="1600" dirty="0"/>
            </a:br>
            <a:r>
              <a:rPr lang="pt-BR" sz="1600" dirty="0"/>
              <a:t>	International </a:t>
            </a:r>
            <a:r>
              <a:rPr lang="pt-BR" sz="1600" dirty="0" err="1"/>
              <a:t>Agreement</a:t>
            </a:r>
            <a:br>
              <a:rPr lang="pt-BR" sz="1600" dirty="0"/>
            </a:br>
            <a:r>
              <a:rPr lang="pt-BR" sz="1600" dirty="0"/>
              <a:t>	Institucional Affairs</a:t>
            </a:r>
            <a:br>
              <a:rPr lang="pt-BR" sz="1600" dirty="0"/>
            </a:br>
            <a:r>
              <a:rPr lang="pt-BR" sz="1600" dirty="0"/>
              <a:t>	</a:t>
            </a:r>
            <a:r>
              <a:rPr lang="pt-BR" sz="1600" dirty="0">
                <a:hlinkClick r:id="rId4"/>
              </a:rPr>
              <a:t>International.fau@usp.br</a:t>
            </a:r>
            <a:br>
              <a:rPr lang="pt-BR" sz="1600" dirty="0"/>
            </a:br>
            <a:br>
              <a:rPr lang="pt-BR" sz="1600" dirty="0"/>
            </a:br>
            <a:r>
              <a:rPr lang="pt-BR" sz="1600" dirty="0"/>
              <a:t>* Ms. Maria </a:t>
            </a:r>
            <a:r>
              <a:rPr lang="pt-BR" sz="1600" dirty="0" err="1"/>
              <a:t>Vilani</a:t>
            </a:r>
            <a:r>
              <a:rPr lang="pt-BR" sz="1600" dirty="0"/>
              <a:t> Cezar</a:t>
            </a:r>
            <a:br>
              <a:rPr lang="pt-BR" sz="1600" dirty="0"/>
            </a:br>
            <a:r>
              <a:rPr lang="pt-BR" sz="1600" dirty="0"/>
              <a:t>	</a:t>
            </a:r>
            <a:r>
              <a:rPr lang="pt-BR" sz="1600" dirty="0" err="1"/>
              <a:t>Incoming</a:t>
            </a:r>
            <a:r>
              <a:rPr lang="pt-BR" sz="1600" dirty="0"/>
              <a:t> </a:t>
            </a:r>
            <a:r>
              <a:rPr lang="pt-BR" sz="1600" dirty="0" err="1"/>
              <a:t>Students</a:t>
            </a:r>
            <a:br>
              <a:rPr lang="pt-BR" sz="1600" dirty="0"/>
            </a:br>
            <a:r>
              <a:rPr lang="pt-BR" sz="1600" dirty="0"/>
              <a:t>	</a:t>
            </a:r>
            <a:r>
              <a:rPr lang="pt-BR" sz="1600" dirty="0">
                <a:hlinkClick r:id="rId5"/>
              </a:rPr>
              <a:t>incoming.fau@usp.br</a:t>
            </a:r>
            <a:r>
              <a:rPr lang="pt-BR" sz="1600" dirty="0"/>
              <a:t> </a:t>
            </a:r>
            <a:br>
              <a:rPr lang="pt-BR" sz="1600" dirty="0"/>
            </a:br>
            <a:br>
              <a:rPr lang="pt-BR" sz="1600" dirty="0"/>
            </a:br>
            <a:r>
              <a:rPr lang="pt-BR" sz="1600" dirty="0"/>
              <a:t>* Mr. Rodrigo </a:t>
            </a:r>
            <a:r>
              <a:rPr lang="pt-BR" sz="1600" dirty="0" err="1"/>
              <a:t>Winther</a:t>
            </a:r>
            <a:br>
              <a:rPr lang="pt-BR" sz="1600" dirty="0"/>
            </a:br>
            <a:r>
              <a:rPr lang="pt-BR" sz="1600" dirty="0"/>
              <a:t>	</a:t>
            </a:r>
            <a:r>
              <a:rPr lang="pt-BR" sz="1600" dirty="0" err="1"/>
              <a:t>Outgoing</a:t>
            </a:r>
            <a:r>
              <a:rPr lang="pt-BR" sz="1600" dirty="0"/>
              <a:t> </a:t>
            </a:r>
            <a:r>
              <a:rPr lang="pt-BR" sz="1600" dirty="0" err="1"/>
              <a:t>Students</a:t>
            </a:r>
            <a:br>
              <a:rPr lang="pt-BR" sz="1600" dirty="0"/>
            </a:br>
            <a:r>
              <a:rPr lang="pt-BR" sz="1600" dirty="0"/>
              <a:t>	</a:t>
            </a:r>
            <a:r>
              <a:rPr lang="pt-BR" sz="1600" dirty="0">
                <a:hlinkClick r:id="rId6"/>
              </a:rPr>
              <a:t>outgoing.fau@usp.br</a:t>
            </a:r>
            <a:r>
              <a:rPr lang="pt-BR" sz="1600" dirty="0"/>
              <a:t> </a:t>
            </a:r>
            <a:endParaRPr lang="pt-BR" dirty="0"/>
          </a:p>
        </p:txBody>
      </p:sp>
      <p:sp>
        <p:nvSpPr>
          <p:cNvPr id="6" name="Espaço Reservado para Conteúdo 2">
            <a:extLst>
              <a:ext uri="{FF2B5EF4-FFF2-40B4-BE49-F238E27FC236}">
                <a16:creationId xmlns:a16="http://schemas.microsoft.com/office/drawing/2014/main" id="{52C88149-C146-4707-BD6C-D7058604C72C}"/>
              </a:ext>
            </a:extLst>
          </p:cNvPr>
          <p:cNvSpPr txBox="1">
            <a:spLocks/>
          </p:cNvSpPr>
          <p:nvPr/>
        </p:nvSpPr>
        <p:spPr>
          <a:xfrm>
            <a:off x="7637988" y="700097"/>
            <a:ext cx="4099075" cy="2750170"/>
          </a:xfrm>
          <a:prstGeom prst="rect">
            <a:avLst/>
          </a:prstGeom>
        </p:spPr>
        <p:txBody>
          <a:bodyPr vert="horz" lIns="91440" tIns="45720" rIns="91440" bIns="45720" rtlCol="0" anchor="ctr">
            <a:normAutofit lnSpcReduction="1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pt-BR" b="1" dirty="0"/>
              <a:t>International Office </a:t>
            </a:r>
            <a:br>
              <a:rPr lang="pt-BR" b="1" dirty="0"/>
            </a:br>
            <a:r>
              <a:rPr lang="pt-BR" dirty="0" err="1"/>
              <a:t>Academic</a:t>
            </a:r>
            <a:r>
              <a:rPr lang="pt-BR" dirty="0"/>
              <a:t> </a:t>
            </a:r>
            <a:r>
              <a:rPr lang="pt-BR" dirty="0" err="1"/>
              <a:t>Council</a:t>
            </a:r>
            <a:br>
              <a:rPr lang="pt-BR" dirty="0"/>
            </a:br>
            <a:br>
              <a:rPr lang="pt-BR" dirty="0"/>
            </a:br>
            <a:r>
              <a:rPr lang="pt-BR" sz="1600" dirty="0"/>
              <a:t>* Prof.ª Priscila Lena Farias</a:t>
            </a:r>
            <a:br>
              <a:rPr lang="pt-BR" sz="1600" dirty="0"/>
            </a:br>
            <a:r>
              <a:rPr lang="pt-BR" sz="1600" dirty="0"/>
              <a:t>	</a:t>
            </a:r>
            <a:r>
              <a:rPr lang="pt-BR" sz="1600" b="1" dirty="0" err="1"/>
              <a:t>President</a:t>
            </a:r>
            <a:br>
              <a:rPr lang="pt-BR" sz="1600" dirty="0"/>
            </a:br>
            <a:r>
              <a:rPr lang="pt-BR" sz="1600" dirty="0"/>
              <a:t>	</a:t>
            </a:r>
            <a:r>
              <a:rPr lang="pt-BR" sz="1600" dirty="0">
                <a:hlinkClick r:id="rId4"/>
              </a:rPr>
              <a:t>International.fau@usp.br</a:t>
            </a:r>
            <a:br>
              <a:rPr lang="pt-BR" sz="1600" dirty="0"/>
            </a:br>
            <a:r>
              <a:rPr lang="pt-BR" sz="1600" dirty="0"/>
              <a:t>	</a:t>
            </a:r>
            <a:r>
              <a:rPr lang="pt-BR" sz="1600" dirty="0">
                <a:hlinkClick r:id="rId7"/>
              </a:rPr>
              <a:t>prifarias@usp.br</a:t>
            </a:r>
            <a:r>
              <a:rPr lang="pt-BR" sz="1600" dirty="0"/>
              <a:t> </a:t>
            </a:r>
            <a:br>
              <a:rPr lang="pt-BR" sz="1600" dirty="0"/>
            </a:br>
            <a:br>
              <a:rPr lang="pt-BR" sz="1600" dirty="0"/>
            </a:br>
            <a:r>
              <a:rPr lang="pt-BR" sz="1600" dirty="0"/>
              <a:t>* Prof. Gustavo Curcio</a:t>
            </a:r>
            <a:br>
              <a:rPr lang="pt-BR" sz="1600" dirty="0"/>
            </a:br>
            <a:r>
              <a:rPr lang="pt-BR" sz="1600" dirty="0"/>
              <a:t>	</a:t>
            </a:r>
            <a:r>
              <a:rPr lang="pt-BR" sz="1600" b="1" dirty="0" err="1"/>
              <a:t>Vice-President</a:t>
            </a:r>
            <a:br>
              <a:rPr lang="pt-BR" sz="1600" dirty="0"/>
            </a:br>
            <a:r>
              <a:rPr lang="pt-BR" sz="1600" dirty="0"/>
              <a:t>	</a:t>
            </a:r>
            <a:r>
              <a:rPr lang="pt-BR" sz="1600" dirty="0">
                <a:hlinkClick r:id="rId5"/>
              </a:rPr>
              <a:t>international.fau@usp.br</a:t>
            </a:r>
            <a:br>
              <a:rPr lang="pt-BR" sz="1600" dirty="0"/>
            </a:br>
            <a:r>
              <a:rPr lang="pt-BR" sz="1600" dirty="0"/>
              <a:t>	</a:t>
            </a:r>
            <a:r>
              <a:rPr lang="pt-BR" sz="1600" dirty="0">
                <a:hlinkClick r:id="rId8"/>
              </a:rPr>
              <a:t>curcio@usp.br</a:t>
            </a:r>
            <a:endParaRPr lang="pt-BR" dirty="0"/>
          </a:p>
        </p:txBody>
      </p:sp>
      <p:sp>
        <p:nvSpPr>
          <p:cNvPr id="9" name="Espaço Reservado para Conteúdo 2">
            <a:extLst>
              <a:ext uri="{FF2B5EF4-FFF2-40B4-BE49-F238E27FC236}">
                <a16:creationId xmlns:a16="http://schemas.microsoft.com/office/drawing/2014/main" id="{CA8F2589-5D46-42F9-8149-C7956BC67F8C}"/>
              </a:ext>
            </a:extLst>
          </p:cNvPr>
          <p:cNvSpPr txBox="1">
            <a:spLocks/>
          </p:cNvSpPr>
          <p:nvPr/>
        </p:nvSpPr>
        <p:spPr>
          <a:xfrm>
            <a:off x="3571259" y="5014530"/>
            <a:ext cx="8165804" cy="1083511"/>
          </a:xfrm>
          <a:prstGeom prst="rect">
            <a:avLst/>
          </a:prstGeom>
        </p:spPr>
        <p:txBody>
          <a:bodyP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pt-BR" sz="1600" b="1" dirty="0">
                <a:latin typeface="Arial" panose="020B0604020202020204" pitchFamily="34" charset="0"/>
                <a:cs typeface="Arial" panose="020B0604020202020204" pitchFamily="34" charset="0"/>
              </a:rPr>
              <a:t>OFFICE HOURS</a:t>
            </a:r>
          </a:p>
          <a:p>
            <a:r>
              <a:rPr lang="en-US" sz="1400" b="1" dirty="0">
                <a:latin typeface="Arial" panose="020B0604020202020204" pitchFamily="34" charset="0"/>
                <a:cs typeface="Arial" panose="020B0604020202020204" pitchFamily="34" charset="0"/>
              </a:rPr>
              <a:t>Administrative Core</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Service: Monday to Friday, from 9:00 am to 6:00 pm (Brasília time)</a:t>
            </a:r>
          </a:p>
          <a:p>
            <a:pPr lvl="1"/>
            <a:r>
              <a:rPr lang="en-US" sz="1200" dirty="0">
                <a:latin typeface="Arial" panose="020B0604020202020204" pitchFamily="34" charset="0"/>
                <a:cs typeface="Arial" panose="020B0604020202020204" pitchFamily="34" charset="0"/>
              </a:rPr>
              <a:t>We request that all contact be made by email, for recording and memory of interactions.</a:t>
            </a:r>
            <a:endParaRPr lang="pt-BR"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6367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8D0E5EB7-7028-46AE-ADA0-6FBD2F57733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0" y="76780"/>
            <a:ext cx="3561907" cy="567201"/>
          </a:xfrm>
          <a:prstGeom prst="rect">
            <a:avLst/>
          </a:prstGeom>
        </p:spPr>
      </p:pic>
      <p:sp>
        <p:nvSpPr>
          <p:cNvPr id="3" name="Retângulo 2">
            <a:extLst>
              <a:ext uri="{FF2B5EF4-FFF2-40B4-BE49-F238E27FC236}">
                <a16:creationId xmlns:a16="http://schemas.microsoft.com/office/drawing/2014/main" id="{088A85A4-B3C0-4557-ACB6-F035BACDBCAC}"/>
              </a:ext>
            </a:extLst>
          </p:cNvPr>
          <p:cNvSpPr/>
          <p:nvPr/>
        </p:nvSpPr>
        <p:spPr>
          <a:xfrm>
            <a:off x="0" y="754912"/>
            <a:ext cx="12192000" cy="6522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ítulo 1">
            <a:extLst>
              <a:ext uri="{FF2B5EF4-FFF2-40B4-BE49-F238E27FC236}">
                <a16:creationId xmlns:a16="http://schemas.microsoft.com/office/drawing/2014/main" id="{6F2A02A2-EDDF-43D3-AF27-0B1D153E1FE1}"/>
              </a:ext>
            </a:extLst>
          </p:cNvPr>
          <p:cNvSpPr txBox="1">
            <a:spLocks/>
          </p:cNvSpPr>
          <p:nvPr/>
        </p:nvSpPr>
        <p:spPr>
          <a:xfrm>
            <a:off x="154492" y="839972"/>
            <a:ext cx="11883016" cy="567202"/>
          </a:xfrm>
          <a:prstGeom prst="rect">
            <a:avLst/>
          </a:prstGeom>
        </p:spPr>
        <p:txBody>
          <a:bodyPr>
            <a:normAutofit fontScale="97500" lnSpcReduction="100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dirty="0"/>
              <a:t>Academic Information</a:t>
            </a:r>
            <a:endParaRPr lang="pt-BR" dirty="0"/>
          </a:p>
        </p:txBody>
      </p:sp>
      <p:sp>
        <p:nvSpPr>
          <p:cNvPr id="5" name="Espaço Reservado para Conteúdo 2">
            <a:extLst>
              <a:ext uri="{FF2B5EF4-FFF2-40B4-BE49-F238E27FC236}">
                <a16:creationId xmlns:a16="http://schemas.microsoft.com/office/drawing/2014/main" id="{364E6C51-A028-4E46-AC72-37817F279622}"/>
              </a:ext>
            </a:extLst>
          </p:cNvPr>
          <p:cNvSpPr txBox="1">
            <a:spLocks/>
          </p:cNvSpPr>
          <p:nvPr/>
        </p:nvSpPr>
        <p:spPr>
          <a:xfrm>
            <a:off x="154492" y="1492233"/>
            <a:ext cx="5321275" cy="4062650"/>
          </a:xfrm>
          <a:prstGeom prst="rect">
            <a:avLst/>
          </a:prstGeom>
        </p:spPr>
        <p:txBody>
          <a:bodyP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gn="just">
              <a:lnSpc>
                <a:spcPct val="100000"/>
              </a:lnSpc>
            </a:pPr>
            <a:r>
              <a:rPr lang="pt-BR" sz="1800" b="1" dirty="0">
                <a:latin typeface="Arial" panose="020B0604020202020204" pitchFamily="34" charset="0"/>
                <a:cs typeface="Arial" panose="020B0604020202020204" pitchFamily="34" charset="0"/>
              </a:rPr>
              <a:t>LANGUAGE</a:t>
            </a:r>
            <a:r>
              <a:rPr lang="pt-BR" sz="1800" dirty="0">
                <a:latin typeface="Arial" panose="020B0604020202020204" pitchFamily="34" charset="0"/>
                <a:cs typeface="Arial" panose="020B0604020202020204" pitchFamily="34" charset="0"/>
              </a:rPr>
              <a:t>:</a:t>
            </a:r>
          </a:p>
          <a:p>
            <a:pPr lvl="1" algn="just">
              <a:lnSpc>
                <a:spcPct val="100000"/>
              </a:lnSpc>
            </a:pPr>
            <a:r>
              <a:rPr lang="en-US" sz="1600" dirty="0">
                <a:highlight>
                  <a:srgbClr val="FFFF00"/>
                </a:highlight>
                <a:latin typeface="Arial" panose="020B0604020202020204" pitchFamily="34" charset="0"/>
                <a:cs typeface="Arial" panose="020B0604020202020204" pitchFamily="34" charset="0"/>
              </a:rPr>
              <a:t>Language in classes</a:t>
            </a:r>
            <a:r>
              <a:rPr lang="en-US" sz="1600" dirty="0">
                <a:latin typeface="Arial" panose="020B0604020202020204" pitchFamily="34" charset="0"/>
                <a:cs typeface="Arial" panose="020B0604020202020204" pitchFamily="34" charset="0"/>
              </a:rPr>
              <a:t>: Portuguese</a:t>
            </a:r>
          </a:p>
          <a:p>
            <a:pPr lvl="1" algn="just">
              <a:lnSpc>
                <a:spcPct val="100000"/>
              </a:lnSpc>
            </a:pPr>
            <a:r>
              <a:rPr lang="en-US" sz="1600" dirty="0">
                <a:highlight>
                  <a:srgbClr val="FFFF00"/>
                </a:highlight>
                <a:latin typeface="Arial" panose="020B0604020202020204" pitchFamily="34" charset="0"/>
                <a:cs typeface="Arial" panose="020B0604020202020204" pitchFamily="34" charset="0"/>
              </a:rPr>
              <a:t>Proficiency level</a:t>
            </a:r>
            <a:r>
              <a:rPr lang="en-US" sz="1600" dirty="0">
                <a:latin typeface="Arial" panose="020B0604020202020204" pitchFamily="34" charset="0"/>
                <a:cs typeface="Arial" panose="020B0604020202020204" pitchFamily="34" charset="0"/>
              </a:rPr>
              <a:t>: We advise students to have an intermediate level of Portuguese (B1 or B2). Not only to accompany classes, but for communication in general, as in São Paulo few people speak any language other than Portuguese.</a:t>
            </a:r>
          </a:p>
          <a:p>
            <a:pPr lvl="1" algn="just">
              <a:lnSpc>
                <a:spcPct val="100000"/>
              </a:lnSpc>
            </a:pPr>
            <a:r>
              <a:rPr lang="en-US" sz="1600" dirty="0">
                <a:highlight>
                  <a:srgbClr val="FFFF00"/>
                </a:highlight>
                <a:latin typeface="Arial" panose="020B0604020202020204" pitchFamily="34" charset="0"/>
                <a:cs typeface="Arial" panose="020B0604020202020204" pitchFamily="34" charset="0"/>
              </a:rPr>
              <a:t>Language course</a:t>
            </a:r>
            <a:r>
              <a:rPr lang="en-US" sz="1600" dirty="0">
                <a:latin typeface="Arial" panose="020B0604020202020204" pitchFamily="34" charset="0"/>
                <a:cs typeface="Arial" panose="020B0604020202020204" pitchFamily="34" charset="0"/>
              </a:rPr>
              <a:t>: The exchange student can attend (during the semester) an intensive Portuguese course offered by the Language Learning Center (Centro de </a:t>
            </a:r>
            <a:r>
              <a:rPr lang="en-US" sz="1600" dirty="0" err="1">
                <a:latin typeface="Arial" panose="020B0604020202020204" pitchFamily="34" charset="0"/>
                <a:cs typeface="Arial" panose="020B0604020202020204" pitchFamily="34" charset="0"/>
              </a:rPr>
              <a:t>Línguas</a:t>
            </a:r>
            <a:r>
              <a:rPr lang="en-US" sz="1600" dirty="0">
                <a:latin typeface="Arial" panose="020B0604020202020204" pitchFamily="34" charset="0"/>
                <a:cs typeface="Arial" panose="020B0604020202020204" pitchFamily="34" charset="0"/>
              </a:rPr>
              <a:t> da FFLCH). For further information, please visit </a:t>
            </a:r>
            <a:r>
              <a:rPr lang="en-US" sz="16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http://clinguas.fflch.usp.br</a:t>
            </a:r>
            <a:r>
              <a:rPr lang="en-US" sz="1600" dirty="0">
                <a:solidFill>
                  <a:srgbClr val="AD1F1F"/>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t>
            </a:r>
            <a:r>
              <a:rPr lang="en-US" sz="1600" dirty="0">
                <a:latin typeface="Arial" panose="020B0604020202020204" pitchFamily="34" charset="0"/>
                <a:cs typeface="Arial" panose="020B0604020202020204" pitchFamily="34" charset="0"/>
              </a:rPr>
              <a:t> or send an email to </a:t>
            </a:r>
            <a:r>
              <a:rPr lang="en-US" sz="1600" dirty="0">
                <a:solidFill>
                  <a:srgbClr val="0070C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portcl@usp.br</a:t>
            </a:r>
            <a:r>
              <a:rPr lang="en-US" sz="1600" dirty="0">
                <a:solidFill>
                  <a:srgbClr val="0070C0"/>
                </a:solidFill>
                <a:latin typeface="Arial" panose="020B0604020202020204" pitchFamily="34" charset="0"/>
                <a:cs typeface="Arial" panose="020B0604020202020204" pitchFamily="34" charset="0"/>
              </a:rPr>
              <a:t> </a:t>
            </a:r>
          </a:p>
          <a:p>
            <a:pPr lvl="1" algn="just">
              <a:lnSpc>
                <a:spcPct val="100000"/>
              </a:lnSpc>
            </a:pPr>
            <a:endParaRPr lang="en-US" sz="1600" dirty="0">
              <a:latin typeface="Arial" panose="020B0604020202020204" pitchFamily="34" charset="0"/>
              <a:cs typeface="Arial" panose="020B0604020202020204" pitchFamily="34" charset="0"/>
            </a:endParaRPr>
          </a:p>
        </p:txBody>
      </p:sp>
      <p:sp>
        <p:nvSpPr>
          <p:cNvPr id="6" name="Espaço Reservado para Conteúdo 2">
            <a:extLst>
              <a:ext uri="{FF2B5EF4-FFF2-40B4-BE49-F238E27FC236}">
                <a16:creationId xmlns:a16="http://schemas.microsoft.com/office/drawing/2014/main" id="{F7C9F097-6A5C-47EE-B785-82109035210C}"/>
              </a:ext>
            </a:extLst>
          </p:cNvPr>
          <p:cNvSpPr txBox="1">
            <a:spLocks/>
          </p:cNvSpPr>
          <p:nvPr/>
        </p:nvSpPr>
        <p:spPr>
          <a:xfrm>
            <a:off x="5957777" y="1492233"/>
            <a:ext cx="4880344" cy="4158342"/>
          </a:xfrm>
          <a:prstGeom prst="rect">
            <a:avLst/>
          </a:prstGeom>
        </p:spPr>
        <p:txBody>
          <a:bodyP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pt-BR" sz="1800" b="1" dirty="0">
                <a:latin typeface="Arial" panose="020B0604020202020204" pitchFamily="34" charset="0"/>
                <a:cs typeface="Arial" panose="020B0604020202020204" pitchFamily="34" charset="0"/>
              </a:rPr>
              <a:t>FAUUSP PROGRAMS</a:t>
            </a:r>
            <a:r>
              <a:rPr lang="pt-BR" sz="1800" dirty="0">
                <a:latin typeface="Arial" panose="020B0604020202020204" pitchFamily="34" charset="0"/>
                <a:cs typeface="Arial" panose="020B0604020202020204" pitchFamily="34" charset="0"/>
              </a:rPr>
              <a:t>:</a:t>
            </a:r>
          </a:p>
          <a:p>
            <a:pPr lvl="1"/>
            <a:r>
              <a:rPr lang="en-US" sz="1600" dirty="0">
                <a:highlight>
                  <a:srgbClr val="FFFF00"/>
                </a:highlight>
                <a:latin typeface="Arial" panose="020B0604020202020204" pitchFamily="34" charset="0"/>
                <a:cs typeface="Arial" panose="020B0604020202020204" pitchFamily="34" charset="0"/>
              </a:rPr>
              <a:t>Undergraduate Programs</a:t>
            </a:r>
          </a:p>
          <a:p>
            <a:pPr lvl="2"/>
            <a:r>
              <a:rPr lang="en-US" sz="1400" dirty="0">
                <a:latin typeface="Arial" panose="020B0604020202020204" pitchFamily="34" charset="0"/>
                <a:cs typeface="Arial" panose="020B0604020202020204" pitchFamily="34" charset="0"/>
              </a:rPr>
              <a:t>Architecture and Urbanism</a:t>
            </a:r>
          </a:p>
          <a:p>
            <a:pPr lvl="2"/>
            <a:r>
              <a:rPr lang="en-US" sz="1400" dirty="0">
                <a:latin typeface="Arial" panose="020B0604020202020204" pitchFamily="34" charset="0"/>
                <a:cs typeface="Arial" panose="020B0604020202020204" pitchFamily="34" charset="0"/>
              </a:rPr>
              <a:t>Design</a:t>
            </a:r>
          </a:p>
          <a:p>
            <a:pPr marL="960120" lvl="2" indent="0">
              <a:buNone/>
            </a:pPr>
            <a:endParaRPr lang="en-US" sz="1400" dirty="0">
              <a:latin typeface="Arial" panose="020B0604020202020204" pitchFamily="34" charset="0"/>
              <a:cs typeface="Arial" panose="020B0604020202020204" pitchFamily="34" charset="0"/>
            </a:endParaRPr>
          </a:p>
          <a:p>
            <a:pPr lvl="1"/>
            <a:r>
              <a:rPr lang="en-US" sz="1600" dirty="0">
                <a:highlight>
                  <a:srgbClr val="FFFF00"/>
                </a:highlight>
                <a:latin typeface="Arial" panose="020B0604020202020204" pitchFamily="34" charset="0"/>
                <a:cs typeface="Arial" panose="020B0604020202020204" pitchFamily="34" charset="0"/>
              </a:rPr>
              <a:t>Graduate Programs</a:t>
            </a:r>
            <a:r>
              <a:rPr lang="en-US" sz="1600" dirty="0">
                <a:latin typeface="Arial" panose="020B0604020202020204" pitchFamily="34" charset="0"/>
                <a:cs typeface="Arial" panose="020B0604020202020204" pitchFamily="34" charset="0"/>
              </a:rPr>
              <a:t> (MSc and PhD)</a:t>
            </a:r>
          </a:p>
          <a:p>
            <a:pPr lvl="2"/>
            <a:r>
              <a:rPr lang="en-US" sz="1400" dirty="0">
                <a:latin typeface="Arial" panose="020B0604020202020204" pitchFamily="34" charset="0"/>
                <a:cs typeface="Arial" panose="020B0604020202020204" pitchFamily="34" charset="0"/>
              </a:rPr>
              <a:t>Technology of Architecture</a:t>
            </a:r>
          </a:p>
          <a:p>
            <a:pPr lvl="2"/>
            <a:r>
              <a:rPr lang="en-US" sz="1400" dirty="0">
                <a:latin typeface="Arial" panose="020B0604020202020204" pitchFamily="34" charset="0"/>
                <a:cs typeface="Arial" panose="020B0604020202020204" pitchFamily="34" charset="0"/>
              </a:rPr>
              <a:t>History and Fundamentals of Architecture and Urbanism</a:t>
            </a:r>
          </a:p>
          <a:p>
            <a:pPr lvl="2"/>
            <a:r>
              <a:rPr lang="en-US" sz="1400" dirty="0">
                <a:latin typeface="Arial" panose="020B0604020202020204" pitchFamily="34" charset="0"/>
                <a:cs typeface="Arial" panose="020B0604020202020204" pitchFamily="34" charset="0"/>
              </a:rPr>
              <a:t>Design and Architecture</a:t>
            </a:r>
          </a:p>
          <a:p>
            <a:pPr lvl="2"/>
            <a:r>
              <a:rPr lang="en-US" sz="1400" dirty="0">
                <a:latin typeface="Arial" panose="020B0604020202020204" pitchFamily="34" charset="0"/>
                <a:cs typeface="Arial" panose="020B0604020202020204" pitchFamily="34" charset="0"/>
              </a:rPr>
              <a:t>Landscape and Environment</a:t>
            </a:r>
          </a:p>
          <a:p>
            <a:pPr lvl="2"/>
            <a:r>
              <a:rPr lang="en-US" sz="1400" dirty="0">
                <a:latin typeface="Arial" panose="020B0604020202020204" pitchFamily="34" charset="0"/>
                <a:cs typeface="Arial" panose="020B0604020202020204" pitchFamily="34" charset="0"/>
              </a:rPr>
              <a:t>Project, Space and Culture</a:t>
            </a:r>
          </a:p>
          <a:p>
            <a:pPr lvl="2"/>
            <a:r>
              <a:rPr lang="en-US" sz="1400" dirty="0">
                <a:latin typeface="Arial" panose="020B0604020202020204" pitchFamily="34" charset="0"/>
                <a:cs typeface="Arial" panose="020B0604020202020204" pitchFamily="34" charset="0"/>
              </a:rPr>
              <a:t>Habitat</a:t>
            </a:r>
          </a:p>
          <a:p>
            <a:pPr lvl="2"/>
            <a:r>
              <a:rPr lang="en-US" sz="1400" dirty="0">
                <a:latin typeface="Arial" panose="020B0604020202020204" pitchFamily="34" charset="0"/>
                <a:cs typeface="Arial" panose="020B0604020202020204" pitchFamily="34" charset="0"/>
              </a:rPr>
              <a:t>Architectural Project</a:t>
            </a:r>
          </a:p>
          <a:p>
            <a:pPr lvl="2"/>
            <a:r>
              <a:rPr lang="en-US" sz="1400" dirty="0">
                <a:latin typeface="Arial" panose="020B0604020202020204" pitchFamily="34" charset="0"/>
                <a:cs typeface="Arial" panose="020B0604020202020204" pitchFamily="34" charset="0"/>
              </a:rPr>
              <a:t>Urban and Regional Planning</a:t>
            </a:r>
          </a:p>
        </p:txBody>
      </p:sp>
      <p:sp>
        <p:nvSpPr>
          <p:cNvPr id="7" name="Espaço Reservado para Conteúdo 2">
            <a:extLst>
              <a:ext uri="{FF2B5EF4-FFF2-40B4-BE49-F238E27FC236}">
                <a16:creationId xmlns:a16="http://schemas.microsoft.com/office/drawing/2014/main" id="{54C77FE2-3907-4BB2-9922-5C63AA3396DE}"/>
              </a:ext>
            </a:extLst>
          </p:cNvPr>
          <p:cNvSpPr txBox="1">
            <a:spLocks/>
          </p:cNvSpPr>
          <p:nvPr/>
        </p:nvSpPr>
        <p:spPr>
          <a:xfrm>
            <a:off x="207015" y="5688420"/>
            <a:ext cx="11851758" cy="1062110"/>
          </a:xfrm>
          <a:prstGeom prst="rect">
            <a:avLst/>
          </a:prstGeo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ct val="110000"/>
              </a:lnSpc>
            </a:pPr>
            <a:r>
              <a:rPr lang="pt-BR" sz="1600" dirty="0">
                <a:latin typeface="Arial" panose="020B0604020202020204" pitchFamily="34" charset="0"/>
                <a:cs typeface="Arial" panose="020B0604020202020204" pitchFamily="34" charset="0"/>
              </a:rPr>
              <a:t>OBS.: </a:t>
            </a:r>
            <a:r>
              <a:rPr lang="en-US" sz="1600" dirty="0">
                <a:latin typeface="Arial" panose="020B0604020202020204" pitchFamily="34" charset="0"/>
                <a:cs typeface="Arial" panose="020B0604020202020204" pitchFamily="34" charset="0"/>
              </a:rPr>
              <a:t>The FAUUSP Architecture and Design undergraduate program last for 5 years. Therefore, students of the "Master" cycle degree (according to the Bologna Treaty) </a:t>
            </a:r>
            <a:r>
              <a:rPr lang="en-US" sz="1600" b="1" dirty="0">
                <a:latin typeface="Arial" panose="020B0604020202020204" pitchFamily="34" charset="0"/>
                <a:cs typeface="Arial" panose="020B0604020202020204" pitchFamily="34" charset="0"/>
              </a:rPr>
              <a:t>are recognized at USP as undergraduate students</a:t>
            </a:r>
            <a:r>
              <a:rPr lang="en-US" sz="1600" dirty="0">
                <a:latin typeface="Arial" panose="020B0604020202020204" pitchFamily="34" charset="0"/>
                <a:cs typeface="Arial" panose="020B0604020202020204" pitchFamily="34" charset="0"/>
              </a:rPr>
              <a:t>.</a:t>
            </a:r>
            <a:br>
              <a:rPr lang="en-US" sz="1600" dirty="0">
                <a:latin typeface="Arial" panose="020B0604020202020204" pitchFamily="34" charset="0"/>
                <a:cs typeface="Arial" panose="020B0604020202020204" pitchFamily="34" charset="0"/>
              </a:rPr>
            </a:br>
            <a:br>
              <a:rPr lang="en-US" sz="1600" dirty="0">
                <a:latin typeface="Arial" panose="020B0604020202020204" pitchFamily="34" charset="0"/>
                <a:cs typeface="Arial" panose="020B0604020202020204" pitchFamily="34" charset="0"/>
              </a:rPr>
            </a:br>
            <a:r>
              <a:rPr lang="en-US" sz="1700" b="1" u="sng" dirty="0">
                <a:latin typeface="Arial" panose="020B0604020202020204" pitchFamily="34" charset="0"/>
                <a:cs typeface="Arial" panose="020B0604020202020204" pitchFamily="34" charset="0"/>
              </a:rPr>
              <a:t>For that reason, these students MUST attend classes at the undergraduate level course.</a:t>
            </a:r>
            <a:endParaRPr lang="pt-BR" sz="16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2918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8D0E5EB7-7028-46AE-ADA0-6FBD2F57733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0" y="76780"/>
            <a:ext cx="3561907" cy="567201"/>
          </a:xfrm>
          <a:prstGeom prst="rect">
            <a:avLst/>
          </a:prstGeom>
        </p:spPr>
      </p:pic>
      <p:sp>
        <p:nvSpPr>
          <p:cNvPr id="3" name="Retângulo 2">
            <a:extLst>
              <a:ext uri="{FF2B5EF4-FFF2-40B4-BE49-F238E27FC236}">
                <a16:creationId xmlns:a16="http://schemas.microsoft.com/office/drawing/2014/main" id="{088A85A4-B3C0-4557-ACB6-F035BACDBCAC}"/>
              </a:ext>
            </a:extLst>
          </p:cNvPr>
          <p:cNvSpPr/>
          <p:nvPr/>
        </p:nvSpPr>
        <p:spPr>
          <a:xfrm>
            <a:off x="0" y="754912"/>
            <a:ext cx="12192000" cy="6522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ítulo 1">
            <a:extLst>
              <a:ext uri="{FF2B5EF4-FFF2-40B4-BE49-F238E27FC236}">
                <a16:creationId xmlns:a16="http://schemas.microsoft.com/office/drawing/2014/main" id="{6F2A02A2-EDDF-43D3-AF27-0B1D153E1FE1}"/>
              </a:ext>
            </a:extLst>
          </p:cNvPr>
          <p:cNvSpPr txBox="1">
            <a:spLocks/>
          </p:cNvSpPr>
          <p:nvPr/>
        </p:nvSpPr>
        <p:spPr>
          <a:xfrm>
            <a:off x="154492" y="839972"/>
            <a:ext cx="11883016" cy="567202"/>
          </a:xfrm>
          <a:prstGeom prst="rect">
            <a:avLst/>
          </a:prstGeom>
        </p:spPr>
        <p:txBody>
          <a:bodyPr>
            <a:normAutofit fontScale="97500" lnSpcReduction="100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dirty="0"/>
              <a:t>Academic Information</a:t>
            </a:r>
            <a:endParaRPr lang="pt-BR" dirty="0"/>
          </a:p>
        </p:txBody>
      </p:sp>
      <p:sp>
        <p:nvSpPr>
          <p:cNvPr id="5" name="Espaço Reservado para Conteúdo 2">
            <a:extLst>
              <a:ext uri="{FF2B5EF4-FFF2-40B4-BE49-F238E27FC236}">
                <a16:creationId xmlns:a16="http://schemas.microsoft.com/office/drawing/2014/main" id="{364E6C51-A028-4E46-AC72-37817F279622}"/>
              </a:ext>
            </a:extLst>
          </p:cNvPr>
          <p:cNvSpPr txBox="1">
            <a:spLocks/>
          </p:cNvSpPr>
          <p:nvPr/>
        </p:nvSpPr>
        <p:spPr>
          <a:xfrm>
            <a:off x="154492" y="1609190"/>
            <a:ext cx="4880344" cy="2622567"/>
          </a:xfrm>
          <a:prstGeom prst="rect">
            <a:avLst/>
          </a:prstGeom>
        </p:spPr>
        <p:txBody>
          <a:bodyPr>
            <a:normAutofit fontScale="925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ct val="100000"/>
              </a:lnSpc>
            </a:pPr>
            <a:r>
              <a:rPr lang="pt-BR" sz="1800" b="1" dirty="0">
                <a:latin typeface="Arial" panose="020B0604020202020204" pitchFamily="34" charset="0"/>
                <a:cs typeface="Arial" panose="020B0604020202020204" pitchFamily="34" charset="0"/>
              </a:rPr>
              <a:t>ACADEMIC CURRICULUM </a:t>
            </a:r>
            <a:r>
              <a:rPr lang="pt-BR" sz="1700" b="1" dirty="0">
                <a:latin typeface="Arial" panose="020B0604020202020204" pitchFamily="34" charset="0"/>
                <a:cs typeface="Arial" panose="020B0604020202020204" pitchFamily="34" charset="0"/>
              </a:rPr>
              <a:t>(in </a:t>
            </a:r>
            <a:r>
              <a:rPr lang="pt-BR" sz="1700" b="1" dirty="0" err="1">
                <a:latin typeface="Arial" panose="020B0604020202020204" pitchFamily="34" charset="0"/>
                <a:cs typeface="Arial" panose="020B0604020202020204" pitchFamily="34" charset="0"/>
              </a:rPr>
              <a:t>Portuguese</a:t>
            </a:r>
            <a:r>
              <a:rPr lang="pt-BR" sz="1700" b="1" dirty="0">
                <a:latin typeface="Arial" panose="020B0604020202020204" pitchFamily="34" charset="0"/>
                <a:cs typeface="Arial" panose="020B0604020202020204" pitchFamily="34" charset="0"/>
              </a:rPr>
              <a:t>)</a:t>
            </a:r>
            <a:r>
              <a:rPr lang="pt-BR" sz="1800" dirty="0">
                <a:latin typeface="Arial" panose="020B0604020202020204" pitchFamily="34" charset="0"/>
                <a:cs typeface="Arial" panose="020B0604020202020204" pitchFamily="34" charset="0"/>
              </a:rPr>
              <a:t>:</a:t>
            </a:r>
          </a:p>
          <a:p>
            <a:pPr lvl="1">
              <a:lnSpc>
                <a:spcPct val="100000"/>
              </a:lnSpc>
            </a:pPr>
            <a:r>
              <a:rPr lang="en-US" sz="1600" dirty="0">
                <a:highlight>
                  <a:srgbClr val="FFFF00"/>
                </a:highlight>
                <a:latin typeface="Arial" panose="020B0604020202020204" pitchFamily="34" charset="0"/>
                <a:cs typeface="Arial" panose="020B0604020202020204" pitchFamily="34" charset="0"/>
              </a:rPr>
              <a:t>Architecture</a:t>
            </a:r>
            <a:r>
              <a:rPr lang="en-US" sz="1600" dirty="0">
                <a:latin typeface="Arial" panose="020B0604020202020204" pitchFamily="34" charset="0"/>
                <a:cs typeface="Arial" panose="020B0604020202020204" pitchFamily="34" charset="0"/>
              </a:rPr>
              <a:t>:</a:t>
            </a:r>
            <a:br>
              <a:rPr lang="en-US" sz="1600" dirty="0">
                <a:latin typeface="Arial" panose="020B0604020202020204" pitchFamily="34" charset="0"/>
                <a:cs typeface="Arial" panose="020B0604020202020204" pitchFamily="34" charset="0"/>
              </a:rPr>
            </a:br>
            <a:r>
              <a:rPr lang="en-US" sz="14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https://uspdigital.usp.br/jupiterweb/listarGradeCurricular?codcg=16&amp;codcur=16011&amp;codhab=0&amp;tipo=N</a:t>
            </a:r>
            <a:r>
              <a:rPr lang="en-US" sz="1400" dirty="0">
                <a:solidFill>
                  <a:srgbClr val="0070C0"/>
                </a:solidFill>
                <a:latin typeface="Arial" panose="020B0604020202020204" pitchFamily="34" charset="0"/>
                <a:cs typeface="Arial" panose="020B0604020202020204" pitchFamily="34" charset="0"/>
              </a:rPr>
              <a:t> </a:t>
            </a:r>
          </a:p>
          <a:p>
            <a:pPr lvl="1">
              <a:lnSpc>
                <a:spcPct val="100000"/>
              </a:lnSpc>
            </a:pPr>
            <a:r>
              <a:rPr lang="en-US" sz="1600" dirty="0">
                <a:highlight>
                  <a:srgbClr val="FFFF00"/>
                </a:highlight>
                <a:latin typeface="Arial" panose="020B0604020202020204" pitchFamily="34" charset="0"/>
                <a:cs typeface="Arial" panose="020B0604020202020204" pitchFamily="34" charset="0"/>
              </a:rPr>
              <a:t>Design</a:t>
            </a:r>
            <a:r>
              <a:rPr lang="en-US" sz="1600" dirty="0">
                <a:latin typeface="Arial" panose="020B0604020202020204" pitchFamily="34" charset="0"/>
                <a:cs typeface="Arial" panose="020B0604020202020204" pitchFamily="34" charset="0"/>
              </a:rPr>
              <a:t>:</a:t>
            </a:r>
            <a:br>
              <a:rPr lang="en-US" sz="1600" dirty="0">
                <a:latin typeface="Arial" panose="020B0604020202020204" pitchFamily="34" charset="0"/>
                <a:cs typeface="Arial" panose="020B0604020202020204" pitchFamily="34" charset="0"/>
              </a:rPr>
            </a:br>
            <a:r>
              <a:rPr lang="en-US" sz="1400" dirty="0">
                <a:solidFill>
                  <a:srgbClr val="0070C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https://uspdigital.usp.br/jupiterweb/listarGradeCurricular?codcg=16&amp;codcur=16100&amp;codhab=4&amp;tipo=N</a:t>
            </a:r>
            <a:r>
              <a:rPr lang="en-US" sz="1400" dirty="0">
                <a:solidFill>
                  <a:srgbClr val="0070C0"/>
                </a:solidFill>
                <a:latin typeface="Arial" panose="020B0604020202020204" pitchFamily="34" charset="0"/>
                <a:cs typeface="Arial" panose="020B0604020202020204" pitchFamily="34" charset="0"/>
              </a:rPr>
              <a:t> </a:t>
            </a:r>
          </a:p>
          <a:p>
            <a:pPr lvl="1">
              <a:lnSpc>
                <a:spcPct val="100000"/>
              </a:lnSpc>
            </a:pPr>
            <a:r>
              <a:rPr lang="en-US" sz="1600" dirty="0">
                <a:highlight>
                  <a:srgbClr val="FFFF00"/>
                </a:highlight>
                <a:latin typeface="Arial" panose="020B0604020202020204" pitchFamily="34" charset="0"/>
                <a:cs typeface="Arial" panose="020B0604020202020204" pitchFamily="34" charset="0"/>
              </a:rPr>
              <a:t>Graduate Programs</a:t>
            </a:r>
            <a:r>
              <a:rPr lang="en-US" sz="1600" dirty="0">
                <a:latin typeface="Arial" panose="020B0604020202020204" pitchFamily="34" charset="0"/>
                <a:cs typeface="Arial" panose="020B0604020202020204" pitchFamily="34" charset="0"/>
              </a:rPr>
              <a:t>:</a:t>
            </a:r>
            <a:br>
              <a:rPr lang="en-US" sz="1600" dirty="0">
                <a:latin typeface="Arial" panose="020B0604020202020204" pitchFamily="34" charset="0"/>
                <a:cs typeface="Arial" panose="020B0604020202020204" pitchFamily="34" charset="0"/>
              </a:rPr>
            </a:br>
            <a:r>
              <a:rPr lang="en-US" sz="1400" dirty="0">
                <a:solidFill>
                  <a:srgbClr val="0070C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https://uspdigital.usp.br/janus/componente/disciplinasOferecidasInicial.jsf?action=1&amp;tipo=T&amp;codcpg=16</a:t>
            </a:r>
            <a:r>
              <a:rPr lang="en-US" sz="1400" dirty="0">
                <a:solidFill>
                  <a:srgbClr val="0070C0"/>
                </a:solidFill>
                <a:latin typeface="Arial" panose="020B0604020202020204" pitchFamily="34" charset="0"/>
                <a:cs typeface="Arial" panose="020B0604020202020204" pitchFamily="34" charset="0"/>
              </a:rPr>
              <a:t> </a:t>
            </a:r>
          </a:p>
          <a:p>
            <a:pPr lvl="1" algn="just">
              <a:lnSpc>
                <a:spcPct val="100000"/>
              </a:lnSpc>
            </a:pPr>
            <a:endParaRPr lang="en-US" sz="1600" dirty="0">
              <a:latin typeface="Arial" panose="020B0604020202020204" pitchFamily="34" charset="0"/>
              <a:cs typeface="Arial" panose="020B0604020202020204" pitchFamily="34" charset="0"/>
            </a:endParaRPr>
          </a:p>
        </p:txBody>
      </p:sp>
      <p:sp>
        <p:nvSpPr>
          <p:cNvPr id="6" name="Espaço Reservado para Conteúdo 2">
            <a:extLst>
              <a:ext uri="{FF2B5EF4-FFF2-40B4-BE49-F238E27FC236}">
                <a16:creationId xmlns:a16="http://schemas.microsoft.com/office/drawing/2014/main" id="{F7C9F097-6A5C-47EE-B785-82109035210C}"/>
              </a:ext>
            </a:extLst>
          </p:cNvPr>
          <p:cNvSpPr txBox="1">
            <a:spLocks/>
          </p:cNvSpPr>
          <p:nvPr/>
        </p:nvSpPr>
        <p:spPr>
          <a:xfrm>
            <a:off x="154492" y="4433775"/>
            <a:ext cx="4880344" cy="2197265"/>
          </a:xfrm>
          <a:prstGeom prst="rect">
            <a:avLst/>
          </a:prstGeom>
        </p:spPr>
        <p:txBody>
          <a:bodyP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pt-BR" sz="1700" b="1" dirty="0">
                <a:latin typeface="Arial" panose="020B0604020202020204" pitchFamily="34" charset="0"/>
                <a:cs typeface="Arial" panose="020B0604020202020204" pitchFamily="34" charset="0"/>
              </a:rPr>
              <a:t>CALENDAR</a:t>
            </a:r>
            <a:r>
              <a:rPr lang="pt-BR" sz="1800" dirty="0">
                <a:latin typeface="Arial" panose="020B0604020202020204" pitchFamily="34" charset="0"/>
                <a:cs typeface="Arial" panose="020B0604020202020204" pitchFamily="34" charset="0"/>
              </a:rPr>
              <a:t>:</a:t>
            </a:r>
          </a:p>
          <a:p>
            <a:pPr lvl="1"/>
            <a:r>
              <a:rPr lang="en-US" sz="1600" dirty="0">
                <a:highlight>
                  <a:srgbClr val="FFFF00"/>
                </a:highlight>
                <a:latin typeface="Arial" panose="020B0604020202020204" pitchFamily="34" charset="0"/>
                <a:cs typeface="Arial" panose="020B0604020202020204" pitchFamily="34" charset="0"/>
              </a:rPr>
              <a:t>1</a:t>
            </a:r>
            <a:r>
              <a:rPr lang="en-US" sz="1600" baseline="30000" dirty="0">
                <a:highlight>
                  <a:srgbClr val="FFFF00"/>
                </a:highlight>
                <a:latin typeface="Arial" panose="020B0604020202020204" pitchFamily="34" charset="0"/>
                <a:cs typeface="Arial" panose="020B0604020202020204" pitchFamily="34" charset="0"/>
              </a:rPr>
              <a:t>st</a:t>
            </a:r>
            <a:r>
              <a:rPr lang="en-US" sz="1600" dirty="0">
                <a:highlight>
                  <a:srgbClr val="FFFF00"/>
                </a:highlight>
                <a:latin typeface="Arial" panose="020B0604020202020204" pitchFamily="34" charset="0"/>
                <a:cs typeface="Arial" panose="020B0604020202020204" pitchFamily="34" charset="0"/>
              </a:rPr>
              <a:t> Semester</a:t>
            </a:r>
            <a:r>
              <a:rPr lang="en-US" sz="1400" dirty="0">
                <a:highlight>
                  <a:srgbClr val="FFFF00"/>
                </a:highlight>
                <a:latin typeface="Arial" panose="020B0604020202020204" pitchFamily="34" charset="0"/>
                <a:cs typeface="Arial" panose="020B0604020202020204" pitchFamily="34" charset="0"/>
              </a:rPr>
              <a:t>: February to July</a:t>
            </a:r>
          </a:p>
          <a:p>
            <a:pPr lvl="2"/>
            <a:r>
              <a:rPr lang="en-US" sz="1400" dirty="0">
                <a:latin typeface="Arial" panose="020B0604020202020204" pitchFamily="34" charset="0"/>
                <a:cs typeface="Arial" panose="020B0604020202020204" pitchFamily="34" charset="0"/>
              </a:rPr>
              <a:t>Start of Semester: 26/February/2024</a:t>
            </a:r>
          </a:p>
          <a:p>
            <a:pPr lvl="2"/>
            <a:r>
              <a:rPr lang="en-US" sz="1400" dirty="0">
                <a:latin typeface="Arial" panose="020B0604020202020204" pitchFamily="34" charset="0"/>
                <a:cs typeface="Arial" panose="020B0604020202020204" pitchFamily="34" charset="0"/>
              </a:rPr>
              <a:t>End of Semester: 02/July/2024</a:t>
            </a:r>
          </a:p>
          <a:p>
            <a:pPr lvl="1"/>
            <a:r>
              <a:rPr lang="en-US" sz="1600" dirty="0">
                <a:highlight>
                  <a:srgbClr val="FFFF00"/>
                </a:highlight>
                <a:latin typeface="Arial" panose="020B0604020202020204" pitchFamily="34" charset="0"/>
                <a:cs typeface="Arial" panose="020B0604020202020204" pitchFamily="34" charset="0"/>
              </a:rPr>
              <a:t>2</a:t>
            </a:r>
            <a:r>
              <a:rPr lang="en-US" sz="1600" baseline="30000" dirty="0">
                <a:highlight>
                  <a:srgbClr val="FFFF00"/>
                </a:highlight>
                <a:latin typeface="Arial" panose="020B0604020202020204" pitchFamily="34" charset="0"/>
                <a:cs typeface="Arial" panose="020B0604020202020204" pitchFamily="34" charset="0"/>
              </a:rPr>
              <a:t>nd</a:t>
            </a:r>
            <a:r>
              <a:rPr lang="en-US" sz="1600" dirty="0">
                <a:highlight>
                  <a:srgbClr val="FFFF00"/>
                </a:highlight>
                <a:latin typeface="Arial" panose="020B0604020202020204" pitchFamily="34" charset="0"/>
                <a:cs typeface="Arial" panose="020B0604020202020204" pitchFamily="34" charset="0"/>
              </a:rPr>
              <a:t> Semester</a:t>
            </a:r>
            <a:r>
              <a:rPr lang="en-US" sz="1400" dirty="0">
                <a:highlight>
                  <a:srgbClr val="FFFF00"/>
                </a:highlight>
                <a:latin typeface="Arial" panose="020B0604020202020204" pitchFamily="34" charset="0"/>
                <a:cs typeface="Arial" panose="020B0604020202020204" pitchFamily="34" charset="0"/>
              </a:rPr>
              <a:t>: August to December</a:t>
            </a:r>
          </a:p>
          <a:p>
            <a:pPr lvl="2"/>
            <a:r>
              <a:rPr lang="en-US" sz="1400" dirty="0">
                <a:latin typeface="Arial" panose="020B0604020202020204" pitchFamily="34" charset="0"/>
                <a:cs typeface="Arial" panose="020B0604020202020204" pitchFamily="34" charset="0"/>
              </a:rPr>
              <a:t>Start of Semester: 05/August/2024</a:t>
            </a:r>
          </a:p>
          <a:p>
            <a:pPr lvl="2"/>
            <a:r>
              <a:rPr lang="en-US" sz="1400" dirty="0">
                <a:latin typeface="Arial" panose="020B0604020202020204" pitchFamily="34" charset="0"/>
                <a:cs typeface="Arial" panose="020B0604020202020204" pitchFamily="34" charset="0"/>
              </a:rPr>
              <a:t>End of Semester: 11/December/2024</a:t>
            </a:r>
          </a:p>
          <a:p>
            <a:pPr lvl="2"/>
            <a:endParaRPr lang="en-US" sz="1400" dirty="0">
              <a:latin typeface="Arial" panose="020B0604020202020204" pitchFamily="34" charset="0"/>
              <a:cs typeface="Arial" panose="020B0604020202020204" pitchFamily="34" charset="0"/>
            </a:endParaRPr>
          </a:p>
        </p:txBody>
      </p:sp>
      <p:pic>
        <p:nvPicPr>
          <p:cNvPr id="9" name="Imagem 8">
            <a:extLst>
              <a:ext uri="{FF2B5EF4-FFF2-40B4-BE49-F238E27FC236}">
                <a16:creationId xmlns:a16="http://schemas.microsoft.com/office/drawing/2014/main" id="{4D3AE3A5-11C5-4A2C-8744-D58937B63EAE}"/>
              </a:ext>
            </a:extLst>
          </p:cNvPr>
          <p:cNvPicPr>
            <a:picLocks noChangeAspect="1"/>
          </p:cNvPicPr>
          <p:nvPr/>
        </p:nvPicPr>
        <p:blipFill>
          <a:blip r:embed="rId7"/>
          <a:stretch>
            <a:fillRect/>
          </a:stretch>
        </p:blipFill>
        <p:spPr>
          <a:xfrm>
            <a:off x="5248529" y="2204614"/>
            <a:ext cx="6943471" cy="3441012"/>
          </a:xfrm>
          <a:prstGeom prst="rect">
            <a:avLst/>
          </a:prstGeom>
        </p:spPr>
      </p:pic>
      <p:sp>
        <p:nvSpPr>
          <p:cNvPr id="10" name="Seta: Divisa 9">
            <a:extLst>
              <a:ext uri="{FF2B5EF4-FFF2-40B4-BE49-F238E27FC236}">
                <a16:creationId xmlns:a16="http://schemas.microsoft.com/office/drawing/2014/main" id="{1141A4E7-76B7-4E34-8FE6-33DF810929A5}"/>
              </a:ext>
            </a:extLst>
          </p:cNvPr>
          <p:cNvSpPr/>
          <p:nvPr/>
        </p:nvSpPr>
        <p:spPr>
          <a:xfrm>
            <a:off x="553935" y="5131852"/>
            <a:ext cx="318977" cy="23391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1" name="Seta: Divisa 10">
            <a:extLst>
              <a:ext uri="{FF2B5EF4-FFF2-40B4-BE49-F238E27FC236}">
                <a16:creationId xmlns:a16="http://schemas.microsoft.com/office/drawing/2014/main" id="{E561F8DD-D0A8-41A1-9903-68BBBE8033FC}"/>
              </a:ext>
            </a:extLst>
          </p:cNvPr>
          <p:cNvSpPr/>
          <p:nvPr/>
        </p:nvSpPr>
        <p:spPr>
          <a:xfrm>
            <a:off x="553935" y="6018028"/>
            <a:ext cx="318977" cy="23391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Tree>
    <p:extLst>
      <p:ext uri="{BB962C8B-B14F-4D97-AF65-F5344CB8AC3E}">
        <p14:creationId xmlns:p14="http://schemas.microsoft.com/office/powerpoint/2010/main" val="3099390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8D0E5EB7-7028-46AE-ADA0-6FBD2F57733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0" y="76780"/>
            <a:ext cx="3561907" cy="567201"/>
          </a:xfrm>
          <a:prstGeom prst="rect">
            <a:avLst/>
          </a:prstGeom>
        </p:spPr>
      </p:pic>
      <p:sp>
        <p:nvSpPr>
          <p:cNvPr id="3" name="Retângulo 2">
            <a:extLst>
              <a:ext uri="{FF2B5EF4-FFF2-40B4-BE49-F238E27FC236}">
                <a16:creationId xmlns:a16="http://schemas.microsoft.com/office/drawing/2014/main" id="{088A85A4-B3C0-4557-ACB6-F035BACDBCAC}"/>
              </a:ext>
            </a:extLst>
          </p:cNvPr>
          <p:cNvSpPr/>
          <p:nvPr/>
        </p:nvSpPr>
        <p:spPr>
          <a:xfrm>
            <a:off x="0" y="754912"/>
            <a:ext cx="12192000" cy="6522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ítulo 1">
            <a:extLst>
              <a:ext uri="{FF2B5EF4-FFF2-40B4-BE49-F238E27FC236}">
                <a16:creationId xmlns:a16="http://schemas.microsoft.com/office/drawing/2014/main" id="{6F2A02A2-EDDF-43D3-AF27-0B1D153E1FE1}"/>
              </a:ext>
            </a:extLst>
          </p:cNvPr>
          <p:cNvSpPr txBox="1">
            <a:spLocks/>
          </p:cNvSpPr>
          <p:nvPr/>
        </p:nvSpPr>
        <p:spPr>
          <a:xfrm>
            <a:off x="154492" y="839972"/>
            <a:ext cx="11883016" cy="567202"/>
          </a:xfrm>
          <a:prstGeom prst="rect">
            <a:avLst/>
          </a:prstGeom>
        </p:spPr>
        <p:txBody>
          <a:bodyPr>
            <a:normAutofit fontScale="97500" lnSpcReduction="100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dirty="0"/>
              <a:t>Nomination and Application – Exchange at FAUUSP</a:t>
            </a:r>
            <a:endParaRPr lang="pt-BR" dirty="0"/>
          </a:p>
        </p:txBody>
      </p:sp>
      <p:sp>
        <p:nvSpPr>
          <p:cNvPr id="5" name="Espaço Reservado para Conteúdo 2">
            <a:extLst>
              <a:ext uri="{FF2B5EF4-FFF2-40B4-BE49-F238E27FC236}">
                <a16:creationId xmlns:a16="http://schemas.microsoft.com/office/drawing/2014/main" id="{364E6C51-A028-4E46-AC72-37817F279622}"/>
              </a:ext>
            </a:extLst>
          </p:cNvPr>
          <p:cNvSpPr txBox="1">
            <a:spLocks/>
          </p:cNvSpPr>
          <p:nvPr/>
        </p:nvSpPr>
        <p:spPr>
          <a:xfrm>
            <a:off x="154492" y="1518104"/>
            <a:ext cx="4715220" cy="5110588"/>
          </a:xfrm>
          <a:prstGeom prst="rect">
            <a:avLst/>
          </a:prstGeom>
        </p:spPr>
        <p:txBody>
          <a:bodyP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ct val="100000"/>
              </a:lnSpc>
            </a:pPr>
            <a:r>
              <a:rPr lang="pt-BR" sz="1800" b="1" dirty="0">
                <a:latin typeface="Arial" panose="020B0604020202020204" pitchFamily="34" charset="0"/>
                <a:cs typeface="Arial" panose="020B0604020202020204" pitchFamily="34" charset="0"/>
              </a:rPr>
              <a:t>NOMINATION</a:t>
            </a:r>
            <a:r>
              <a:rPr lang="pt-BR" sz="1800" dirty="0">
                <a:latin typeface="Arial" panose="020B0604020202020204" pitchFamily="34" charset="0"/>
                <a:cs typeface="Arial" panose="020B0604020202020204" pitchFamily="34" charset="0"/>
              </a:rPr>
              <a:t>:</a:t>
            </a:r>
          </a:p>
          <a:p>
            <a:pPr lvl="1">
              <a:lnSpc>
                <a:spcPct val="100000"/>
              </a:lnSpc>
            </a:pPr>
            <a:r>
              <a:rPr lang="en-US" sz="1600" dirty="0">
                <a:latin typeface="Arial" panose="020B0604020202020204" pitchFamily="34" charset="0"/>
                <a:cs typeface="Arial" panose="020B0604020202020204" pitchFamily="34" charset="0"/>
              </a:rPr>
              <a:t>Nominations must be made by the </a:t>
            </a:r>
            <a:r>
              <a:rPr lang="en-US" sz="1600" b="1" u="sng" dirty="0">
                <a:latin typeface="Arial" panose="020B0604020202020204" pitchFamily="34" charset="0"/>
                <a:cs typeface="Arial" panose="020B0604020202020204" pitchFamily="34" charset="0"/>
              </a:rPr>
              <a:t>home institutions</a:t>
            </a:r>
            <a:r>
              <a:rPr lang="en-US" sz="1600" dirty="0">
                <a:latin typeface="Arial" panose="020B0604020202020204" pitchFamily="34" charset="0"/>
                <a:cs typeface="Arial" panose="020B0604020202020204" pitchFamily="34" charset="0"/>
              </a:rPr>
              <a:t>, we do not accept nominations made by students.</a:t>
            </a:r>
          </a:p>
          <a:p>
            <a:pPr lvl="1">
              <a:lnSpc>
                <a:spcPct val="100000"/>
              </a:lnSpc>
            </a:pPr>
            <a:r>
              <a:rPr lang="en-US" sz="1600" dirty="0">
                <a:latin typeface="Arial" panose="020B0604020202020204" pitchFamily="34" charset="0"/>
                <a:cs typeface="Arial" panose="020B0604020202020204" pitchFamily="34" charset="0"/>
              </a:rPr>
              <a:t>We ask </a:t>
            </a:r>
            <a:r>
              <a:rPr lang="en-US" sz="1600" b="1" dirty="0">
                <a:solidFill>
                  <a:srgbClr val="FF0000"/>
                </a:solidFill>
                <a:latin typeface="Arial" panose="020B0604020202020204" pitchFamily="34" charset="0"/>
                <a:cs typeface="Arial" panose="020B0604020202020204" pitchFamily="34" charset="0"/>
              </a:rPr>
              <a:t>our partners</a:t>
            </a:r>
            <a:r>
              <a:rPr lang="en-US" sz="1600" dirty="0">
                <a:latin typeface="Arial" panose="020B0604020202020204" pitchFamily="34" charset="0"/>
                <a:cs typeface="Arial" panose="020B0604020202020204" pitchFamily="34" charset="0"/>
              </a:rPr>
              <a:t> to use the link below to make the nomination:</a:t>
            </a:r>
            <a:br>
              <a:rPr lang="en-US" sz="1600" dirty="0">
                <a:latin typeface="Arial" panose="020B0604020202020204" pitchFamily="34" charset="0"/>
                <a:cs typeface="Arial" panose="020B0604020202020204" pitchFamily="34" charset="0"/>
              </a:rPr>
            </a:br>
            <a:r>
              <a:rPr lang="en-US" sz="16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https://forms.gle/Lg636DdqXq5xLADLA</a:t>
            </a:r>
            <a:r>
              <a:rPr lang="en-US" sz="1600" dirty="0">
                <a:solidFill>
                  <a:srgbClr val="0070C0"/>
                </a:solidFill>
                <a:latin typeface="Arial" panose="020B0604020202020204" pitchFamily="34" charset="0"/>
                <a:cs typeface="Arial" panose="020B0604020202020204" pitchFamily="34" charset="0"/>
              </a:rPr>
              <a:t> </a:t>
            </a:r>
          </a:p>
          <a:p>
            <a:pPr lvl="1">
              <a:lnSpc>
                <a:spcPct val="100000"/>
              </a:lnSpc>
            </a:pPr>
            <a:r>
              <a:rPr lang="en-US" sz="1600" dirty="0">
                <a:latin typeface="Arial" panose="020B0604020202020204" pitchFamily="34" charset="0"/>
                <a:cs typeface="Arial" panose="020B0604020202020204" pitchFamily="34" charset="0"/>
              </a:rPr>
              <a:t>Institutions that </a:t>
            </a:r>
            <a:r>
              <a:rPr lang="en-US" sz="1600" b="1" dirty="0">
                <a:solidFill>
                  <a:srgbClr val="FF0000"/>
                </a:solidFill>
                <a:latin typeface="Arial" panose="020B0604020202020204" pitchFamily="34" charset="0"/>
                <a:cs typeface="Arial" panose="020B0604020202020204" pitchFamily="34" charset="0"/>
              </a:rPr>
              <a:t>do not have an agreement with FAU</a:t>
            </a:r>
            <a:r>
              <a:rPr lang="en-US" sz="1600" dirty="0">
                <a:latin typeface="Arial" panose="020B0604020202020204" pitchFamily="34" charset="0"/>
                <a:cs typeface="Arial" panose="020B0604020202020204" pitchFamily="34" charset="0"/>
              </a:rPr>
              <a:t>, we ask you to make your nominations through the Mundus system: </a:t>
            </a:r>
            <a:r>
              <a:rPr lang="en-US" sz="1600" dirty="0">
                <a:solidFill>
                  <a:srgbClr val="0070C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https://uspdigital.usp.br/mundus/</a:t>
            </a:r>
            <a:r>
              <a:rPr lang="en-US" sz="1600" dirty="0">
                <a:solidFill>
                  <a:srgbClr val="0070C0"/>
                </a:solidFill>
                <a:latin typeface="Arial" panose="020B0604020202020204" pitchFamily="34" charset="0"/>
                <a:cs typeface="Arial" panose="020B0604020202020204" pitchFamily="34" charset="0"/>
              </a:rPr>
              <a:t> </a:t>
            </a:r>
          </a:p>
          <a:p>
            <a:pPr lvl="1">
              <a:lnSpc>
                <a:spcPct val="100000"/>
              </a:lnSpc>
            </a:pPr>
            <a:r>
              <a:rPr lang="en-US" sz="1600" dirty="0">
                <a:latin typeface="Arial" panose="020B0604020202020204" pitchFamily="34" charset="0"/>
                <a:cs typeface="Arial" panose="020B0604020202020204" pitchFamily="34" charset="0"/>
              </a:rPr>
              <a:t>Deadlines:</a:t>
            </a:r>
            <a:br>
              <a:rPr lang="en-US" sz="1600" dirty="0">
                <a:latin typeface="Arial" panose="020B0604020202020204" pitchFamily="34" charset="0"/>
                <a:cs typeface="Arial" panose="020B0604020202020204" pitchFamily="34" charset="0"/>
              </a:rPr>
            </a:br>
            <a:r>
              <a:rPr lang="en-US" sz="1600" dirty="0">
                <a:highlight>
                  <a:srgbClr val="FFFF00"/>
                </a:highlight>
                <a:latin typeface="Arial" panose="020B0604020202020204" pitchFamily="34" charset="0"/>
                <a:cs typeface="Arial" panose="020B0604020202020204" pitchFamily="34" charset="0"/>
              </a:rPr>
              <a:t>1</a:t>
            </a:r>
            <a:r>
              <a:rPr lang="en-US" sz="1600" baseline="30000" dirty="0">
                <a:highlight>
                  <a:srgbClr val="FFFF00"/>
                </a:highlight>
                <a:latin typeface="Arial" panose="020B0604020202020204" pitchFamily="34" charset="0"/>
                <a:cs typeface="Arial" panose="020B0604020202020204" pitchFamily="34" charset="0"/>
              </a:rPr>
              <a:t>st</a:t>
            </a:r>
            <a:r>
              <a:rPr lang="en-US" sz="1600" dirty="0">
                <a:highlight>
                  <a:srgbClr val="FFFF00"/>
                </a:highlight>
                <a:latin typeface="Arial" panose="020B0604020202020204" pitchFamily="34" charset="0"/>
                <a:cs typeface="Arial" panose="020B0604020202020204" pitchFamily="34" charset="0"/>
              </a:rPr>
              <a:t> Semester</a:t>
            </a:r>
            <a:r>
              <a:rPr lang="en-US" sz="1600" dirty="0">
                <a:latin typeface="Arial" panose="020B0604020202020204" pitchFamily="34" charset="0"/>
                <a:cs typeface="Arial" panose="020B0604020202020204" pitchFamily="34" charset="0"/>
              </a:rPr>
              <a:t>: 01/Aug - 05/Oct</a:t>
            </a:r>
            <a:br>
              <a:rPr lang="en-US" sz="1600" dirty="0">
                <a:latin typeface="Arial" panose="020B0604020202020204" pitchFamily="34" charset="0"/>
                <a:cs typeface="Arial" panose="020B0604020202020204" pitchFamily="34" charset="0"/>
              </a:rPr>
            </a:br>
            <a:r>
              <a:rPr lang="en-US" sz="1600" dirty="0">
                <a:highlight>
                  <a:srgbClr val="FFFF00"/>
                </a:highlight>
                <a:latin typeface="Arial" panose="020B0604020202020204" pitchFamily="34" charset="0"/>
                <a:cs typeface="Arial" panose="020B0604020202020204" pitchFamily="34" charset="0"/>
              </a:rPr>
              <a:t>2</a:t>
            </a:r>
            <a:r>
              <a:rPr lang="en-US" sz="1600" baseline="30000" dirty="0">
                <a:highlight>
                  <a:srgbClr val="FFFF00"/>
                </a:highlight>
                <a:latin typeface="Arial" panose="020B0604020202020204" pitchFamily="34" charset="0"/>
                <a:cs typeface="Arial" panose="020B0604020202020204" pitchFamily="34" charset="0"/>
              </a:rPr>
              <a:t>nd</a:t>
            </a:r>
            <a:r>
              <a:rPr lang="en-US" sz="1600" dirty="0">
                <a:highlight>
                  <a:srgbClr val="FFFF00"/>
                </a:highlight>
                <a:latin typeface="Arial" panose="020B0604020202020204" pitchFamily="34" charset="0"/>
                <a:cs typeface="Arial" panose="020B0604020202020204" pitchFamily="34" charset="0"/>
              </a:rPr>
              <a:t> Semester</a:t>
            </a:r>
            <a:r>
              <a:rPr lang="en-US" sz="1600" dirty="0">
                <a:latin typeface="Arial" panose="020B0604020202020204" pitchFamily="34" charset="0"/>
                <a:cs typeface="Arial" panose="020B0604020202020204" pitchFamily="34" charset="0"/>
              </a:rPr>
              <a:t>: 01/Mar - 05/May</a:t>
            </a:r>
          </a:p>
          <a:p>
            <a:pPr lvl="1">
              <a:lnSpc>
                <a:spcPct val="100000"/>
              </a:lnSpc>
            </a:pPr>
            <a:r>
              <a:rPr lang="en-US" sz="1600" dirty="0">
                <a:latin typeface="Arial" panose="020B0604020202020204" pitchFamily="34" charset="0"/>
                <a:cs typeface="Arial" panose="020B0604020202020204" pitchFamily="34" charset="0"/>
              </a:rPr>
              <a:t>Obs.: If a different deadline is required, please contact us: </a:t>
            </a:r>
            <a:r>
              <a:rPr lang="en-US" sz="1600" dirty="0">
                <a:solidFill>
                  <a:srgbClr val="0070C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international.fau@usp.br</a:t>
            </a:r>
            <a:r>
              <a:rPr lang="en-US" sz="1600" dirty="0">
                <a:solidFill>
                  <a:srgbClr val="0070C0"/>
                </a:solidFill>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 </a:t>
            </a:r>
            <a:r>
              <a:rPr lang="en-US" sz="1600" dirty="0">
                <a:solidFill>
                  <a:srgbClr val="0070C0"/>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incoming.fau@usp.br</a:t>
            </a:r>
            <a:r>
              <a:rPr lang="en-US" sz="1600" dirty="0">
                <a:solidFill>
                  <a:srgbClr val="0070C0"/>
                </a:solidFill>
                <a:latin typeface="Arial" panose="020B0604020202020204" pitchFamily="34" charset="0"/>
                <a:cs typeface="Arial" panose="020B0604020202020204" pitchFamily="34" charset="0"/>
              </a:rPr>
              <a:t> </a:t>
            </a:r>
          </a:p>
        </p:txBody>
      </p:sp>
      <p:sp>
        <p:nvSpPr>
          <p:cNvPr id="6" name="Espaço Reservado para Conteúdo 2">
            <a:extLst>
              <a:ext uri="{FF2B5EF4-FFF2-40B4-BE49-F238E27FC236}">
                <a16:creationId xmlns:a16="http://schemas.microsoft.com/office/drawing/2014/main" id="{F7C9F097-6A5C-47EE-B785-82109035210C}"/>
              </a:ext>
            </a:extLst>
          </p:cNvPr>
          <p:cNvSpPr txBox="1">
            <a:spLocks/>
          </p:cNvSpPr>
          <p:nvPr/>
        </p:nvSpPr>
        <p:spPr>
          <a:xfrm>
            <a:off x="5103628" y="1518104"/>
            <a:ext cx="6634715" cy="5110588"/>
          </a:xfrm>
          <a:prstGeom prst="rect">
            <a:avLst/>
          </a:prstGeom>
        </p:spPr>
        <p:txBody>
          <a:bodyP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pt-BR" sz="1900" b="1" dirty="0">
                <a:latin typeface="Arial" panose="020B0604020202020204" pitchFamily="34" charset="0"/>
                <a:cs typeface="Arial" panose="020B0604020202020204" pitchFamily="34" charset="0"/>
              </a:rPr>
              <a:t>APPLICATION</a:t>
            </a:r>
            <a:r>
              <a:rPr lang="pt-BR" sz="1800" dirty="0">
                <a:latin typeface="Arial" panose="020B0604020202020204" pitchFamily="34" charset="0"/>
                <a:cs typeface="Arial" panose="020B0604020202020204" pitchFamily="34" charset="0"/>
              </a:rPr>
              <a:t>:</a:t>
            </a:r>
          </a:p>
          <a:p>
            <a:pPr lvl="1">
              <a:lnSpc>
                <a:spcPct val="100000"/>
              </a:lnSpc>
            </a:pPr>
            <a:r>
              <a:rPr lang="en-US" sz="1500" dirty="0">
                <a:latin typeface="Arial" panose="020B0604020202020204" pitchFamily="34" charset="0"/>
                <a:cs typeface="Arial" panose="020B0604020202020204" pitchFamily="34" charset="0"/>
              </a:rPr>
              <a:t>This step is performed by the student. After the nomination, between 1 to 3 business days, a link to the Mundus system will be sent </a:t>
            </a:r>
            <a:r>
              <a:rPr lang="en-US" sz="1500" b="1" u="sng" dirty="0">
                <a:latin typeface="Arial" panose="020B0604020202020204" pitchFamily="34" charset="0"/>
                <a:cs typeface="Arial" panose="020B0604020202020204" pitchFamily="34" charset="0"/>
              </a:rPr>
              <a:t>by email</a:t>
            </a:r>
            <a:r>
              <a:rPr lang="en-US" sz="1500" dirty="0">
                <a:latin typeface="Arial" panose="020B0604020202020204" pitchFamily="34" charset="0"/>
                <a:cs typeface="Arial" panose="020B0604020202020204" pitchFamily="34" charset="0"/>
              </a:rPr>
              <a:t> for the student to complete his/her Application.</a:t>
            </a:r>
          </a:p>
          <a:p>
            <a:pPr lvl="1">
              <a:lnSpc>
                <a:spcPct val="100000"/>
              </a:lnSpc>
            </a:pPr>
            <a:r>
              <a:rPr lang="en-US" sz="1500" dirty="0">
                <a:latin typeface="Arial" panose="020B0604020202020204" pitchFamily="34" charset="0"/>
                <a:cs typeface="Arial" panose="020B0604020202020204" pitchFamily="34" charset="0"/>
              </a:rPr>
              <a:t>Documents requested in the Application step for upload to Mundus:</a:t>
            </a:r>
          </a:p>
          <a:p>
            <a:pPr lvl="2">
              <a:lnSpc>
                <a:spcPct val="100000"/>
              </a:lnSpc>
            </a:pPr>
            <a:r>
              <a:rPr lang="en-US" sz="1200" dirty="0">
                <a:highlight>
                  <a:srgbClr val="FFFF00"/>
                </a:highlight>
                <a:latin typeface="Arial" panose="020B0604020202020204" pitchFamily="34" charset="0"/>
                <a:cs typeface="Arial" panose="020B0604020202020204" pitchFamily="34" charset="0"/>
              </a:rPr>
              <a:t>Transcript of Records</a:t>
            </a:r>
            <a:r>
              <a:rPr lang="en-US" sz="1200" dirty="0">
                <a:latin typeface="Arial" panose="020B0604020202020204" pitchFamily="34" charset="0"/>
                <a:cs typeface="Arial" panose="020B0604020202020204" pitchFamily="34" charset="0"/>
              </a:rPr>
              <a:t> (of the current course): versions in English, Spanish and Portuguese are accepted. Otherwise, it must be sent along with a simple translation into Portuguese;</a:t>
            </a:r>
          </a:p>
          <a:p>
            <a:pPr lvl="2">
              <a:lnSpc>
                <a:spcPct val="100000"/>
              </a:lnSpc>
            </a:pPr>
            <a:r>
              <a:rPr lang="en-US" sz="1200" dirty="0">
                <a:highlight>
                  <a:srgbClr val="FFFF00"/>
                </a:highlight>
                <a:latin typeface="Arial" panose="020B0604020202020204" pitchFamily="34" charset="0"/>
                <a:cs typeface="Arial" panose="020B0604020202020204" pitchFamily="34" charset="0"/>
              </a:rPr>
              <a:t>Learning Agreement</a:t>
            </a:r>
            <a:r>
              <a:rPr lang="en-US" sz="1200" dirty="0">
                <a:latin typeface="Arial" panose="020B0604020202020204" pitchFamily="34" charset="0"/>
                <a:cs typeface="Arial" panose="020B0604020202020204" pitchFamily="34" charset="0"/>
              </a:rPr>
              <a:t> (USP Draft: </a:t>
            </a:r>
            <a:r>
              <a:rPr lang="en-US" sz="1200" dirty="0">
                <a:solidFill>
                  <a:srgbClr val="0070C0"/>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http://internationaloffice.usp.br/en/wp-content/uploads/Learning-Agreement-1.pdf</a:t>
            </a:r>
            <a:r>
              <a:rPr lang="en-US" sz="1200" dirty="0">
                <a:solidFill>
                  <a:srgbClr val="0070C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 signed and stamped by person who has the authority to approve the mobility </a:t>
            </a:r>
            <a:r>
              <a:rPr lang="en-US" sz="1200" dirty="0" err="1">
                <a:latin typeface="Arial" panose="020B0604020202020204" pitchFamily="34" charset="0"/>
                <a:cs typeface="Arial" panose="020B0604020202020204" pitchFamily="34" charset="0"/>
              </a:rPr>
              <a:t>programme</a:t>
            </a:r>
            <a:r>
              <a:rPr lang="en-US" sz="1200" dirty="0">
                <a:latin typeface="Arial" panose="020B0604020202020204" pitchFamily="34" charset="0"/>
                <a:cs typeface="Arial" panose="020B0604020202020204" pitchFamily="34" charset="0"/>
              </a:rPr>
              <a:t> of exchange students;</a:t>
            </a:r>
          </a:p>
          <a:p>
            <a:pPr lvl="2">
              <a:lnSpc>
                <a:spcPct val="100000"/>
              </a:lnSpc>
            </a:pPr>
            <a:r>
              <a:rPr lang="en-US" sz="1200" dirty="0">
                <a:highlight>
                  <a:srgbClr val="FFFF00"/>
                </a:highlight>
                <a:latin typeface="Arial" panose="020B0604020202020204" pitchFamily="34" charset="0"/>
                <a:cs typeface="Arial" panose="020B0604020202020204" pitchFamily="34" charset="0"/>
              </a:rPr>
              <a:t>Passport</a:t>
            </a:r>
            <a:r>
              <a:rPr lang="en-US" sz="1200" dirty="0">
                <a:latin typeface="Arial" panose="020B0604020202020204" pitchFamily="34" charset="0"/>
                <a:cs typeface="Arial" panose="020B0604020202020204" pitchFamily="34" charset="0"/>
              </a:rPr>
              <a:t> (bio-date page): It must be valid for the period of exchange at USP;</a:t>
            </a:r>
          </a:p>
          <a:p>
            <a:pPr lvl="2">
              <a:lnSpc>
                <a:spcPct val="100000"/>
              </a:lnSpc>
            </a:pPr>
            <a:r>
              <a:rPr lang="en-US" sz="1200" dirty="0">
                <a:highlight>
                  <a:srgbClr val="FFFF00"/>
                </a:highlight>
                <a:latin typeface="Arial" panose="020B0604020202020204" pitchFamily="34" charset="0"/>
                <a:cs typeface="Arial" panose="020B0604020202020204" pitchFamily="34" charset="0"/>
              </a:rPr>
              <a:t>Photo</a:t>
            </a:r>
            <a:r>
              <a:rPr lang="en-US" sz="1200" dirty="0">
                <a:latin typeface="Arial" panose="020B0604020202020204" pitchFamily="34" charset="0"/>
                <a:cs typeface="Arial" panose="020B0604020202020204" pitchFamily="34" charset="0"/>
              </a:rPr>
              <a:t> in “.jpg” format (50Kb at the largest): photo that shows the person's face directly facing the camera;</a:t>
            </a:r>
          </a:p>
          <a:p>
            <a:pPr lvl="2">
              <a:lnSpc>
                <a:spcPct val="100000"/>
              </a:lnSpc>
            </a:pPr>
            <a:r>
              <a:rPr lang="en-US" sz="1200" dirty="0">
                <a:highlight>
                  <a:srgbClr val="FFFF00"/>
                </a:highlight>
                <a:latin typeface="Arial" panose="020B0604020202020204" pitchFamily="34" charset="0"/>
                <a:cs typeface="Arial" panose="020B0604020202020204" pitchFamily="34" charset="0"/>
              </a:rPr>
              <a:t>Recommendation letter</a:t>
            </a:r>
            <a:r>
              <a:rPr lang="en-US" sz="1200" dirty="0">
                <a:latin typeface="Arial" panose="020B0604020202020204" pitchFamily="34" charset="0"/>
                <a:cs typeface="Arial" panose="020B0604020202020204" pitchFamily="34" charset="0"/>
              </a:rPr>
              <a:t> (optional): issued by an academic authority at the home university (in Portuguese, English or Spanish ). A one or two-page letter on which the academic explains his/her relationship with the student and recommends their admission.</a:t>
            </a:r>
          </a:p>
          <a:p>
            <a:pPr lvl="2">
              <a:lnSpc>
                <a:spcPct val="100000"/>
              </a:lnSpc>
            </a:pPr>
            <a:r>
              <a:rPr lang="en-US" sz="1200" dirty="0">
                <a:highlight>
                  <a:srgbClr val="FFFF00"/>
                </a:highlight>
                <a:latin typeface="Arial" panose="020B0604020202020204" pitchFamily="34" charset="0"/>
                <a:cs typeface="Arial" panose="020B0604020202020204" pitchFamily="34" charset="0"/>
              </a:rPr>
              <a:t>Health insurance</a:t>
            </a:r>
            <a:r>
              <a:rPr lang="en-US" sz="1200" dirty="0">
                <a:latin typeface="Arial" panose="020B0604020202020204" pitchFamily="34" charset="0"/>
                <a:cs typeface="Arial" panose="020B0604020202020204" pitchFamily="34" charset="0"/>
              </a:rPr>
              <a:t>: it is mandatory during the exchange period in Brazil. If the student is unable to take out the insurance at the time of application, he / she can forward the proof after the application period.</a:t>
            </a:r>
          </a:p>
        </p:txBody>
      </p:sp>
    </p:spTree>
    <p:extLst>
      <p:ext uri="{BB962C8B-B14F-4D97-AF65-F5344CB8AC3E}">
        <p14:creationId xmlns:p14="http://schemas.microsoft.com/office/powerpoint/2010/main" val="4223863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8D0E5EB7-7028-46AE-ADA0-6FBD2F57733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0" y="76780"/>
            <a:ext cx="3561907" cy="567201"/>
          </a:xfrm>
          <a:prstGeom prst="rect">
            <a:avLst/>
          </a:prstGeom>
        </p:spPr>
      </p:pic>
      <p:sp>
        <p:nvSpPr>
          <p:cNvPr id="3" name="Retângulo 2">
            <a:extLst>
              <a:ext uri="{FF2B5EF4-FFF2-40B4-BE49-F238E27FC236}">
                <a16:creationId xmlns:a16="http://schemas.microsoft.com/office/drawing/2014/main" id="{088A85A4-B3C0-4557-ACB6-F035BACDBCAC}"/>
              </a:ext>
            </a:extLst>
          </p:cNvPr>
          <p:cNvSpPr/>
          <p:nvPr/>
        </p:nvSpPr>
        <p:spPr>
          <a:xfrm>
            <a:off x="0" y="754912"/>
            <a:ext cx="12192000" cy="6522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ítulo 1">
            <a:extLst>
              <a:ext uri="{FF2B5EF4-FFF2-40B4-BE49-F238E27FC236}">
                <a16:creationId xmlns:a16="http://schemas.microsoft.com/office/drawing/2014/main" id="{6F2A02A2-EDDF-43D3-AF27-0B1D153E1FE1}"/>
              </a:ext>
            </a:extLst>
          </p:cNvPr>
          <p:cNvSpPr txBox="1">
            <a:spLocks/>
          </p:cNvSpPr>
          <p:nvPr/>
        </p:nvSpPr>
        <p:spPr>
          <a:xfrm>
            <a:off x="154492" y="839972"/>
            <a:ext cx="11883016" cy="567202"/>
          </a:xfrm>
          <a:prstGeom prst="rect">
            <a:avLst/>
          </a:prstGeom>
        </p:spPr>
        <p:txBody>
          <a:bodyPr>
            <a:normAutofit fontScale="97500" lnSpcReduction="100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dirty="0"/>
              <a:t>Application – Exchange at FAUUSP</a:t>
            </a:r>
            <a:endParaRPr lang="pt-BR" dirty="0"/>
          </a:p>
        </p:txBody>
      </p:sp>
      <p:sp>
        <p:nvSpPr>
          <p:cNvPr id="6" name="Espaço Reservado para Conteúdo 2">
            <a:extLst>
              <a:ext uri="{FF2B5EF4-FFF2-40B4-BE49-F238E27FC236}">
                <a16:creationId xmlns:a16="http://schemas.microsoft.com/office/drawing/2014/main" id="{F7C9F097-6A5C-47EE-B785-82109035210C}"/>
              </a:ext>
            </a:extLst>
          </p:cNvPr>
          <p:cNvSpPr txBox="1">
            <a:spLocks/>
          </p:cNvSpPr>
          <p:nvPr/>
        </p:nvSpPr>
        <p:spPr>
          <a:xfrm>
            <a:off x="244549" y="1605516"/>
            <a:ext cx="5178056" cy="5175704"/>
          </a:xfrm>
          <a:prstGeom prst="rect">
            <a:avLst/>
          </a:prstGeom>
        </p:spPr>
        <p:txBody>
          <a:bodyP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pt-BR" sz="1900" b="1" dirty="0">
                <a:latin typeface="Arial" panose="020B0604020202020204" pitchFamily="34" charset="0"/>
                <a:cs typeface="Arial" panose="020B0604020202020204" pitchFamily="34" charset="0"/>
              </a:rPr>
              <a:t>APPLICATION</a:t>
            </a:r>
            <a:r>
              <a:rPr lang="pt-BR" sz="1800" dirty="0">
                <a:latin typeface="Arial" panose="020B0604020202020204" pitchFamily="34" charset="0"/>
                <a:cs typeface="Arial" panose="020B0604020202020204" pitchFamily="34" charset="0"/>
              </a:rPr>
              <a:t>:</a:t>
            </a:r>
          </a:p>
          <a:p>
            <a:pPr lvl="1">
              <a:lnSpc>
                <a:spcPct val="100000"/>
              </a:lnSpc>
            </a:pPr>
            <a:r>
              <a:rPr lang="en-US" sz="1500" dirty="0">
                <a:highlight>
                  <a:srgbClr val="FFFF00"/>
                </a:highlight>
                <a:latin typeface="Arial" panose="020B0604020202020204" pitchFamily="34" charset="0"/>
                <a:cs typeface="Arial" panose="020B0604020202020204" pitchFamily="34" charset="0"/>
              </a:rPr>
              <a:t>Choose subjects and set up the Study Plan / Learning Agreement</a:t>
            </a:r>
            <a:r>
              <a:rPr lang="en-US" sz="1500" dirty="0">
                <a:latin typeface="Arial" panose="020B0604020202020204" pitchFamily="34" charset="0"/>
                <a:cs typeface="Arial" panose="020B0604020202020204" pitchFamily="34" charset="0"/>
              </a:rPr>
              <a:t>:  In the application phase, students </a:t>
            </a:r>
            <a:r>
              <a:rPr lang="en-US" sz="1500" b="1" u="sng" dirty="0">
                <a:latin typeface="Arial" panose="020B0604020202020204" pitchFamily="34" charset="0"/>
                <a:cs typeface="Arial" panose="020B0604020202020204" pitchFamily="34" charset="0"/>
              </a:rPr>
              <a:t>are not yet enrolled</a:t>
            </a:r>
            <a:r>
              <a:rPr lang="en-US" sz="1500" dirty="0">
                <a:latin typeface="Arial" panose="020B0604020202020204" pitchFamily="34" charset="0"/>
                <a:cs typeface="Arial" panose="020B0604020202020204" pitchFamily="34" charset="0"/>
              </a:rPr>
              <a:t> in the disciplines, so it is not guaranteed that they will take the selected disciplines.</a:t>
            </a:r>
            <a:br>
              <a:rPr lang="en-US" sz="1500" dirty="0">
                <a:latin typeface="Arial" panose="020B0604020202020204" pitchFamily="34" charset="0"/>
                <a:cs typeface="Arial" panose="020B0604020202020204" pitchFamily="34" charset="0"/>
              </a:rPr>
            </a:br>
            <a:r>
              <a:rPr lang="en-US" sz="1500" dirty="0">
                <a:latin typeface="Arial" panose="020B0604020202020204" pitchFamily="34" charset="0"/>
                <a:cs typeface="Arial" panose="020B0604020202020204" pitchFamily="34" charset="0"/>
              </a:rPr>
              <a:t>For this reason, we advise students to plan their Learning Agreement using </a:t>
            </a:r>
            <a:r>
              <a:rPr lang="en-US" sz="1500" b="1" dirty="0">
                <a:latin typeface="Arial" panose="020B0604020202020204" pitchFamily="34" charset="0"/>
                <a:cs typeface="Arial" panose="020B0604020202020204" pitchFamily="34" charset="0"/>
              </a:rPr>
              <a:t>"Mandatory" subjects</a:t>
            </a:r>
            <a:r>
              <a:rPr lang="en-US" sz="1500" dirty="0">
                <a:latin typeface="Arial" panose="020B0604020202020204" pitchFamily="34" charset="0"/>
                <a:cs typeface="Arial" panose="020B0604020202020204" pitchFamily="34" charset="0"/>
              </a:rPr>
              <a:t>.</a:t>
            </a:r>
            <a:br>
              <a:rPr lang="en-US" sz="1500" dirty="0">
                <a:latin typeface="Arial" panose="020B0604020202020204" pitchFamily="34" charset="0"/>
                <a:cs typeface="Arial" panose="020B0604020202020204" pitchFamily="34" charset="0"/>
              </a:rPr>
            </a:br>
            <a:r>
              <a:rPr lang="en-US" sz="1500" dirty="0">
                <a:latin typeface="Arial" panose="020B0604020202020204" pitchFamily="34" charset="0"/>
                <a:cs typeface="Arial" panose="020B0604020202020204" pitchFamily="34" charset="0"/>
              </a:rPr>
              <a:t>The offer of the </a:t>
            </a:r>
            <a:r>
              <a:rPr lang="en-US" sz="1500" i="1" u="sng" dirty="0">
                <a:latin typeface="Arial" panose="020B0604020202020204" pitchFamily="34" charset="0"/>
                <a:cs typeface="Arial" panose="020B0604020202020204" pitchFamily="34" charset="0"/>
              </a:rPr>
              <a:t>"Optional" disciplines</a:t>
            </a:r>
            <a:r>
              <a:rPr lang="en-US" sz="1500" dirty="0">
                <a:latin typeface="Arial" panose="020B0604020202020204" pitchFamily="34" charset="0"/>
                <a:cs typeface="Arial" panose="020B0604020202020204" pitchFamily="34" charset="0"/>
              </a:rPr>
              <a:t> is defined between 1 and 2 months before the beginning of the semester (after the application period).</a:t>
            </a:r>
          </a:p>
          <a:p>
            <a:pPr lvl="1">
              <a:lnSpc>
                <a:spcPct val="100000"/>
              </a:lnSpc>
            </a:pPr>
            <a:r>
              <a:rPr lang="en-US" sz="1500" b="1" dirty="0">
                <a:latin typeface="Arial" panose="020B0604020202020204" pitchFamily="34" charset="0"/>
                <a:cs typeface="Arial" panose="020B0604020202020204" pitchFamily="34" charset="0"/>
              </a:rPr>
              <a:t>A student who does not complete the application will be considered withdrawn from the exchange at USP and we will not be able to process their application.</a:t>
            </a:r>
          </a:p>
          <a:p>
            <a:pPr lvl="1">
              <a:lnSpc>
                <a:spcPct val="100000"/>
              </a:lnSpc>
            </a:pPr>
            <a:r>
              <a:rPr lang="en-US" sz="1600" dirty="0">
                <a:latin typeface="Arial" panose="020B0604020202020204" pitchFamily="34" charset="0"/>
                <a:cs typeface="Arial" panose="020B0604020202020204" pitchFamily="34" charset="0"/>
              </a:rPr>
              <a:t>Deadlines:</a:t>
            </a:r>
            <a:br>
              <a:rPr lang="en-US" sz="1600" dirty="0">
                <a:latin typeface="Arial" panose="020B0604020202020204" pitchFamily="34" charset="0"/>
                <a:cs typeface="Arial" panose="020B0604020202020204" pitchFamily="34" charset="0"/>
              </a:rPr>
            </a:br>
            <a:r>
              <a:rPr lang="en-US" sz="1500" dirty="0">
                <a:highlight>
                  <a:srgbClr val="FFFF00"/>
                </a:highlight>
                <a:latin typeface="Arial" panose="020B0604020202020204" pitchFamily="34" charset="0"/>
                <a:cs typeface="Arial" panose="020B0604020202020204" pitchFamily="34" charset="0"/>
              </a:rPr>
              <a:t>1</a:t>
            </a:r>
            <a:r>
              <a:rPr lang="en-US" sz="1500" baseline="30000" dirty="0">
                <a:highlight>
                  <a:srgbClr val="FFFF00"/>
                </a:highlight>
                <a:latin typeface="Arial" panose="020B0604020202020204" pitchFamily="34" charset="0"/>
                <a:cs typeface="Arial" panose="020B0604020202020204" pitchFamily="34" charset="0"/>
              </a:rPr>
              <a:t>st</a:t>
            </a:r>
            <a:r>
              <a:rPr lang="en-US" sz="1500" dirty="0">
                <a:highlight>
                  <a:srgbClr val="FFFF00"/>
                </a:highlight>
                <a:latin typeface="Arial" panose="020B0604020202020204" pitchFamily="34" charset="0"/>
                <a:cs typeface="Arial" panose="020B0604020202020204" pitchFamily="34" charset="0"/>
              </a:rPr>
              <a:t> Semester: 15/October</a:t>
            </a:r>
            <a:br>
              <a:rPr lang="en-US" sz="1500" dirty="0">
                <a:highlight>
                  <a:srgbClr val="FFFF00"/>
                </a:highlight>
                <a:latin typeface="Arial" panose="020B0604020202020204" pitchFamily="34" charset="0"/>
                <a:cs typeface="Arial" panose="020B0604020202020204" pitchFamily="34" charset="0"/>
              </a:rPr>
            </a:br>
            <a:r>
              <a:rPr lang="en-US" sz="1500" dirty="0">
                <a:highlight>
                  <a:srgbClr val="FFFF00"/>
                </a:highlight>
                <a:latin typeface="Arial" panose="020B0604020202020204" pitchFamily="34" charset="0"/>
                <a:cs typeface="Arial" panose="020B0604020202020204" pitchFamily="34" charset="0"/>
              </a:rPr>
              <a:t>2</a:t>
            </a:r>
            <a:r>
              <a:rPr lang="en-US" sz="1500" baseline="30000" dirty="0">
                <a:highlight>
                  <a:srgbClr val="FFFF00"/>
                </a:highlight>
                <a:latin typeface="Arial" panose="020B0604020202020204" pitchFamily="34" charset="0"/>
                <a:cs typeface="Arial" panose="020B0604020202020204" pitchFamily="34" charset="0"/>
              </a:rPr>
              <a:t>nd</a:t>
            </a:r>
            <a:r>
              <a:rPr lang="en-US" sz="1500" dirty="0">
                <a:highlight>
                  <a:srgbClr val="FFFF00"/>
                </a:highlight>
                <a:latin typeface="Arial" panose="020B0604020202020204" pitchFamily="34" charset="0"/>
                <a:cs typeface="Arial" panose="020B0604020202020204" pitchFamily="34" charset="0"/>
              </a:rPr>
              <a:t> Semester: 15/May</a:t>
            </a:r>
          </a:p>
        </p:txBody>
      </p:sp>
      <p:sp>
        <p:nvSpPr>
          <p:cNvPr id="7" name="Espaço Reservado para Conteúdo 2">
            <a:extLst>
              <a:ext uri="{FF2B5EF4-FFF2-40B4-BE49-F238E27FC236}">
                <a16:creationId xmlns:a16="http://schemas.microsoft.com/office/drawing/2014/main" id="{EC800F3B-04B3-4FF7-B069-285DB1EF57E3}"/>
              </a:ext>
            </a:extLst>
          </p:cNvPr>
          <p:cNvSpPr txBox="1">
            <a:spLocks/>
          </p:cNvSpPr>
          <p:nvPr/>
        </p:nvSpPr>
        <p:spPr>
          <a:xfrm>
            <a:off x="5971954" y="1605516"/>
            <a:ext cx="5479311" cy="3285461"/>
          </a:xfrm>
          <a:prstGeom prst="rect">
            <a:avLst/>
          </a:prstGeom>
        </p:spPr>
        <p:txBody>
          <a:bodyP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pt-BR" sz="1900" b="1" dirty="0">
                <a:latin typeface="Arial" panose="020B0604020202020204" pitchFamily="34" charset="0"/>
                <a:cs typeface="Arial" panose="020B0604020202020204" pitchFamily="34" charset="0"/>
              </a:rPr>
              <a:t>ACCEPTANCE LETTER</a:t>
            </a:r>
            <a:r>
              <a:rPr lang="pt-BR" sz="1800" dirty="0">
                <a:latin typeface="Arial" panose="020B0604020202020204" pitchFamily="34" charset="0"/>
                <a:cs typeface="Arial" panose="020B0604020202020204" pitchFamily="34" charset="0"/>
              </a:rPr>
              <a:t>:</a:t>
            </a:r>
          </a:p>
          <a:p>
            <a:pPr lvl="1">
              <a:lnSpc>
                <a:spcPct val="100000"/>
              </a:lnSpc>
            </a:pPr>
            <a:r>
              <a:rPr lang="en-US" sz="1500" dirty="0">
                <a:latin typeface="Arial" panose="020B0604020202020204" pitchFamily="34" charset="0"/>
                <a:cs typeface="Arial" panose="020B0604020202020204" pitchFamily="34" charset="0"/>
              </a:rPr>
              <a:t>We will send </a:t>
            </a:r>
            <a:r>
              <a:rPr lang="en-US" sz="1500" b="1" dirty="0">
                <a:latin typeface="Arial" panose="020B0604020202020204" pitchFamily="34" charset="0"/>
                <a:cs typeface="Arial" panose="020B0604020202020204" pitchFamily="34" charset="0"/>
              </a:rPr>
              <a:t>by e-mail</a:t>
            </a:r>
            <a:r>
              <a:rPr lang="en-US" sz="1500" dirty="0">
                <a:latin typeface="Arial" panose="020B0604020202020204" pitchFamily="34" charset="0"/>
                <a:cs typeface="Arial" panose="020B0604020202020204" pitchFamily="34" charset="0"/>
              </a:rPr>
              <a:t> the acceptance letters of acceptance in Portuguese and English version.</a:t>
            </a:r>
          </a:p>
          <a:p>
            <a:pPr lvl="1">
              <a:lnSpc>
                <a:spcPct val="100000"/>
              </a:lnSpc>
            </a:pPr>
            <a:r>
              <a:rPr lang="en-US" sz="1500" dirty="0">
                <a:latin typeface="Arial" panose="020B0604020202020204" pitchFamily="34" charset="0"/>
                <a:cs typeface="Arial" panose="020B0604020202020204" pitchFamily="34" charset="0"/>
              </a:rPr>
              <a:t>Deadlines:</a:t>
            </a:r>
            <a:br>
              <a:rPr lang="en-US" sz="1500" dirty="0">
                <a:latin typeface="Arial" panose="020B0604020202020204" pitchFamily="34" charset="0"/>
                <a:cs typeface="Arial" panose="020B0604020202020204" pitchFamily="34" charset="0"/>
              </a:rPr>
            </a:br>
            <a:r>
              <a:rPr lang="en-US" sz="1500" dirty="0">
                <a:highlight>
                  <a:srgbClr val="FFFF00"/>
                </a:highlight>
                <a:latin typeface="Arial" panose="020B0604020202020204" pitchFamily="34" charset="0"/>
                <a:cs typeface="Arial" panose="020B0604020202020204" pitchFamily="34" charset="0"/>
              </a:rPr>
              <a:t>1</a:t>
            </a:r>
            <a:r>
              <a:rPr lang="en-US" sz="1500" baseline="30000" dirty="0">
                <a:highlight>
                  <a:srgbClr val="FFFF00"/>
                </a:highlight>
                <a:latin typeface="Arial" panose="020B0604020202020204" pitchFamily="34" charset="0"/>
                <a:cs typeface="Arial" panose="020B0604020202020204" pitchFamily="34" charset="0"/>
              </a:rPr>
              <a:t>st</a:t>
            </a:r>
            <a:r>
              <a:rPr lang="en-US" sz="1500" dirty="0">
                <a:highlight>
                  <a:srgbClr val="FFFF00"/>
                </a:highlight>
                <a:latin typeface="Arial" panose="020B0604020202020204" pitchFamily="34" charset="0"/>
                <a:cs typeface="Arial" panose="020B0604020202020204" pitchFamily="34" charset="0"/>
              </a:rPr>
              <a:t> Semester: late November</a:t>
            </a:r>
            <a:br>
              <a:rPr lang="en-US" sz="1500" dirty="0">
                <a:highlight>
                  <a:srgbClr val="FFFF00"/>
                </a:highlight>
                <a:latin typeface="Arial" panose="020B0604020202020204" pitchFamily="34" charset="0"/>
                <a:cs typeface="Arial" panose="020B0604020202020204" pitchFamily="34" charset="0"/>
              </a:rPr>
            </a:br>
            <a:r>
              <a:rPr lang="en-US" sz="1500" dirty="0">
                <a:highlight>
                  <a:srgbClr val="FFFF00"/>
                </a:highlight>
                <a:latin typeface="Arial" panose="020B0604020202020204" pitchFamily="34" charset="0"/>
                <a:cs typeface="Arial" panose="020B0604020202020204" pitchFamily="34" charset="0"/>
              </a:rPr>
              <a:t>2</a:t>
            </a:r>
            <a:r>
              <a:rPr lang="en-US" sz="1500" baseline="30000" dirty="0">
                <a:highlight>
                  <a:srgbClr val="FFFF00"/>
                </a:highlight>
                <a:latin typeface="Arial" panose="020B0604020202020204" pitchFamily="34" charset="0"/>
                <a:cs typeface="Arial" panose="020B0604020202020204" pitchFamily="34" charset="0"/>
              </a:rPr>
              <a:t>nd</a:t>
            </a:r>
            <a:r>
              <a:rPr lang="en-US" sz="1500" dirty="0">
                <a:highlight>
                  <a:srgbClr val="FFFF00"/>
                </a:highlight>
                <a:latin typeface="Arial" panose="020B0604020202020204" pitchFamily="34" charset="0"/>
                <a:cs typeface="Arial" panose="020B0604020202020204" pitchFamily="34" charset="0"/>
              </a:rPr>
              <a:t> Semester: late June</a:t>
            </a:r>
          </a:p>
          <a:p>
            <a:pPr lvl="2">
              <a:lnSpc>
                <a:spcPct val="100000"/>
              </a:lnSpc>
            </a:pPr>
            <a:r>
              <a:rPr lang="en-US" sz="1400" dirty="0">
                <a:latin typeface="Arial" panose="020B0604020202020204" pitchFamily="34" charset="0"/>
                <a:cs typeface="Arial" panose="020B0604020202020204" pitchFamily="34" charset="0"/>
              </a:rPr>
              <a:t>Obs.: if there is a low number of applicants for that semester, the acceptance letters can be forwarded before the period informed above.</a:t>
            </a:r>
          </a:p>
          <a:p>
            <a:pPr lvl="1">
              <a:lnSpc>
                <a:spcPct val="100000"/>
              </a:lnSpc>
            </a:pPr>
            <a:r>
              <a:rPr lang="en-US" sz="1500" dirty="0">
                <a:latin typeface="Arial" panose="020B0604020202020204" pitchFamily="34" charset="0"/>
                <a:cs typeface="Arial" panose="020B0604020202020204" pitchFamily="34" charset="0"/>
              </a:rPr>
              <a:t>Any adjustment request in the acceptance letter must be made within </a:t>
            </a:r>
            <a:r>
              <a:rPr lang="en-US" sz="1500" b="1" u="sng" dirty="0">
                <a:latin typeface="Arial" panose="020B0604020202020204" pitchFamily="34" charset="0"/>
                <a:cs typeface="Arial" panose="020B0604020202020204" pitchFamily="34" charset="0"/>
              </a:rPr>
              <a:t>one week</a:t>
            </a:r>
            <a:r>
              <a:rPr lang="en-US" sz="1500" dirty="0">
                <a:latin typeface="Arial" panose="020B0604020202020204" pitchFamily="34" charset="0"/>
                <a:cs typeface="Arial" panose="020B0604020202020204" pitchFamily="34" charset="0"/>
              </a:rPr>
              <a:t> after we send the document.</a:t>
            </a:r>
          </a:p>
        </p:txBody>
      </p:sp>
      <p:sp>
        <p:nvSpPr>
          <p:cNvPr id="8" name="Espaço Reservado para Conteúdo 2">
            <a:extLst>
              <a:ext uri="{FF2B5EF4-FFF2-40B4-BE49-F238E27FC236}">
                <a16:creationId xmlns:a16="http://schemas.microsoft.com/office/drawing/2014/main" id="{2C92C5C0-2C89-4497-9FC1-04E6546E6F25}"/>
              </a:ext>
            </a:extLst>
          </p:cNvPr>
          <p:cNvSpPr txBox="1">
            <a:spLocks/>
          </p:cNvSpPr>
          <p:nvPr/>
        </p:nvSpPr>
        <p:spPr>
          <a:xfrm>
            <a:off x="6096000" y="4890977"/>
            <a:ext cx="5631712" cy="1794550"/>
          </a:xfrm>
          <a:prstGeom prst="rect">
            <a:avLst/>
          </a:prstGeom>
        </p:spPr>
        <p:txBody>
          <a:bodyPr>
            <a:normAutofit fontScale="92500" lnSpcReduction="1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pt-BR" sz="1900" b="1" dirty="0">
                <a:latin typeface="Arial" panose="020B0604020202020204" pitchFamily="34" charset="0"/>
                <a:cs typeface="Arial" panose="020B0604020202020204" pitchFamily="34" charset="0"/>
              </a:rPr>
              <a:t>VISA</a:t>
            </a:r>
            <a:r>
              <a:rPr lang="pt-BR" sz="1800" dirty="0">
                <a:latin typeface="Arial" panose="020B0604020202020204" pitchFamily="34" charset="0"/>
                <a:cs typeface="Arial" panose="020B0604020202020204" pitchFamily="34" charset="0"/>
              </a:rPr>
              <a:t>:</a:t>
            </a:r>
          </a:p>
          <a:p>
            <a:pPr lvl="1">
              <a:lnSpc>
                <a:spcPct val="100000"/>
              </a:lnSpc>
            </a:pPr>
            <a:r>
              <a:rPr lang="en-US" sz="1600" dirty="0">
                <a:latin typeface="Arial" panose="020B0604020202020204" pitchFamily="34" charset="0"/>
                <a:cs typeface="Arial" panose="020B0604020202020204" pitchFamily="34" charset="0"/>
              </a:rPr>
              <a:t>Students should come to Brazil with the visa corresponding to their activity (study). It will not be possible to register if the student does not have the correct visa.</a:t>
            </a:r>
          </a:p>
          <a:p>
            <a:pPr lvl="1">
              <a:lnSpc>
                <a:spcPct val="100000"/>
              </a:lnSpc>
            </a:pPr>
            <a:r>
              <a:rPr lang="en-US" sz="1600" dirty="0">
                <a:latin typeface="Arial" panose="020B0604020202020204" pitchFamily="34" charset="0"/>
                <a:cs typeface="Arial" panose="020B0604020202020204" pitchFamily="34" charset="0"/>
                <a:hlinkClick r:id="rId4"/>
              </a:rPr>
              <a:t>https://internationaloffice.usp.br/en/index.php/academic-reception-office/migration-information/visa/faq/</a:t>
            </a:r>
            <a:r>
              <a:rPr lang="en-US" sz="16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57232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8D0E5EB7-7028-46AE-ADA0-6FBD2F57733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0" y="76780"/>
            <a:ext cx="3561907" cy="567201"/>
          </a:xfrm>
          <a:prstGeom prst="rect">
            <a:avLst/>
          </a:prstGeom>
        </p:spPr>
      </p:pic>
      <p:sp>
        <p:nvSpPr>
          <p:cNvPr id="3" name="Retângulo 2">
            <a:extLst>
              <a:ext uri="{FF2B5EF4-FFF2-40B4-BE49-F238E27FC236}">
                <a16:creationId xmlns:a16="http://schemas.microsoft.com/office/drawing/2014/main" id="{088A85A4-B3C0-4557-ACB6-F035BACDBCAC}"/>
              </a:ext>
            </a:extLst>
          </p:cNvPr>
          <p:cNvSpPr/>
          <p:nvPr/>
        </p:nvSpPr>
        <p:spPr>
          <a:xfrm>
            <a:off x="0" y="754912"/>
            <a:ext cx="12192000" cy="6522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ítulo 1">
            <a:extLst>
              <a:ext uri="{FF2B5EF4-FFF2-40B4-BE49-F238E27FC236}">
                <a16:creationId xmlns:a16="http://schemas.microsoft.com/office/drawing/2014/main" id="{6F2A02A2-EDDF-43D3-AF27-0B1D153E1FE1}"/>
              </a:ext>
            </a:extLst>
          </p:cNvPr>
          <p:cNvSpPr txBox="1">
            <a:spLocks/>
          </p:cNvSpPr>
          <p:nvPr/>
        </p:nvSpPr>
        <p:spPr>
          <a:xfrm>
            <a:off x="154492" y="839972"/>
            <a:ext cx="11883016" cy="567202"/>
          </a:xfrm>
          <a:prstGeom prst="rect">
            <a:avLst/>
          </a:prstGeom>
        </p:spPr>
        <p:txBody>
          <a:bodyPr>
            <a:normAutofit fontScale="97500" lnSpcReduction="100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dirty="0"/>
              <a:t>More information about the exchange</a:t>
            </a:r>
            <a:endParaRPr lang="pt-BR" dirty="0"/>
          </a:p>
        </p:txBody>
      </p:sp>
      <p:sp>
        <p:nvSpPr>
          <p:cNvPr id="6" name="Espaço Reservado para Conteúdo 2">
            <a:extLst>
              <a:ext uri="{FF2B5EF4-FFF2-40B4-BE49-F238E27FC236}">
                <a16:creationId xmlns:a16="http://schemas.microsoft.com/office/drawing/2014/main" id="{F7C9F097-6A5C-47EE-B785-82109035210C}"/>
              </a:ext>
            </a:extLst>
          </p:cNvPr>
          <p:cNvSpPr txBox="1">
            <a:spLocks/>
          </p:cNvSpPr>
          <p:nvPr/>
        </p:nvSpPr>
        <p:spPr>
          <a:xfrm>
            <a:off x="244549" y="1605515"/>
            <a:ext cx="5479310" cy="3079766"/>
          </a:xfrm>
          <a:prstGeom prst="rect">
            <a:avLst/>
          </a:prstGeom>
        </p:spPr>
        <p:txBody>
          <a:bodyP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pt-BR" sz="1900" b="1" dirty="0">
                <a:latin typeface="Arial" panose="020B0604020202020204" pitchFamily="34" charset="0"/>
                <a:cs typeface="Arial" panose="020B0604020202020204" pitchFamily="34" charset="0"/>
              </a:rPr>
              <a:t>HOUSING</a:t>
            </a:r>
            <a:r>
              <a:rPr lang="pt-BR" sz="1800" dirty="0">
                <a:latin typeface="Arial" panose="020B0604020202020204" pitchFamily="34" charset="0"/>
                <a:cs typeface="Arial" panose="020B0604020202020204" pitchFamily="34" charset="0"/>
              </a:rPr>
              <a:t>:</a:t>
            </a:r>
          </a:p>
          <a:p>
            <a:pPr lvl="1">
              <a:lnSpc>
                <a:spcPct val="100000"/>
              </a:lnSpc>
            </a:pPr>
            <a:r>
              <a:rPr lang="en-US" sz="1600" dirty="0">
                <a:latin typeface="Arial" panose="020B0604020202020204" pitchFamily="34" charset="0"/>
                <a:cs typeface="Arial" panose="020B0604020202020204" pitchFamily="34" charset="0"/>
              </a:rPr>
              <a:t>USP doesn’t offer housing for exchange students. For that reason, USP encourages the students to participate in the </a:t>
            </a:r>
            <a:r>
              <a:rPr lang="en-US" sz="1600" b="1" u="sng" dirty="0">
                <a:latin typeface="Arial" panose="020B0604020202020204" pitchFamily="34" charset="0"/>
                <a:cs typeface="Arial" panose="020B0604020202020204" pitchFamily="34" charset="0"/>
                <a:hlinkClick r:id="rId4"/>
              </a:rPr>
              <a:t>USP </a:t>
            </a:r>
            <a:r>
              <a:rPr lang="en-US" sz="1600" b="1" u="sng" dirty="0" err="1">
                <a:latin typeface="Arial" panose="020B0604020202020204" pitchFamily="34" charset="0"/>
                <a:cs typeface="Arial" panose="020B0604020202020204" pitchFamily="34" charset="0"/>
                <a:hlinkClick r:id="rId4"/>
              </a:rPr>
              <a:t>iFriends</a:t>
            </a:r>
            <a:r>
              <a:rPr lang="en-US" sz="1600" b="1" u="sng" dirty="0">
                <a:latin typeface="Arial" panose="020B0604020202020204" pitchFamily="34" charset="0"/>
                <a:cs typeface="Arial" panose="020B0604020202020204" pitchFamily="34" charset="0"/>
                <a:hlinkClick r:id="rId4"/>
              </a:rPr>
              <a:t> program</a:t>
            </a:r>
            <a:r>
              <a:rPr lang="en-US" sz="1600" dirty="0">
                <a:latin typeface="Arial" panose="020B0604020202020204" pitchFamily="34" charset="0"/>
                <a:cs typeface="Arial" panose="020B0604020202020204" pitchFamily="34" charset="0"/>
              </a:rPr>
              <a:t>, in order to get information about housing.</a:t>
            </a:r>
          </a:p>
          <a:p>
            <a:pPr lvl="2">
              <a:lnSpc>
                <a:spcPct val="100000"/>
              </a:lnSpc>
            </a:pPr>
            <a:r>
              <a:rPr lang="en-US" sz="1300" dirty="0">
                <a:latin typeface="Arial" panose="020B0604020202020204" pitchFamily="34" charset="0"/>
                <a:cs typeface="Arial" panose="020B0604020202020204" pitchFamily="34" charset="0"/>
              </a:rPr>
              <a:t> Note: 1 week after we send the acceptance letter, the student will receive his USP Number, with which he can enroll in the USP </a:t>
            </a:r>
            <a:r>
              <a:rPr lang="en-US" sz="1300" dirty="0" err="1">
                <a:latin typeface="Arial" panose="020B0604020202020204" pitchFamily="34" charset="0"/>
                <a:cs typeface="Arial" panose="020B0604020202020204" pitchFamily="34" charset="0"/>
              </a:rPr>
              <a:t>iFriends</a:t>
            </a:r>
            <a:r>
              <a:rPr lang="en-US" sz="1300" dirty="0">
                <a:latin typeface="Arial" panose="020B0604020202020204" pitchFamily="34" charset="0"/>
                <a:cs typeface="Arial" panose="020B0604020202020204" pitchFamily="34" charset="0"/>
              </a:rPr>
              <a:t> program at </a:t>
            </a:r>
            <a:r>
              <a:rPr lang="en-US" sz="1300" dirty="0">
                <a:latin typeface="Arial" panose="020B0604020202020204" pitchFamily="34" charset="0"/>
                <a:cs typeface="Arial" panose="020B0604020202020204" pitchFamily="34" charset="0"/>
                <a:hlinkClick r:id="rId5"/>
              </a:rPr>
              <a:t>Mundus</a:t>
            </a:r>
            <a:r>
              <a:rPr lang="en-US" sz="1300" dirty="0">
                <a:latin typeface="Arial" panose="020B0604020202020204" pitchFamily="34" charset="0"/>
                <a:cs typeface="Arial" panose="020B0604020202020204" pitchFamily="34" charset="0"/>
              </a:rPr>
              <a:t>.</a:t>
            </a:r>
          </a:p>
          <a:p>
            <a:pPr lvl="1">
              <a:lnSpc>
                <a:spcPct val="100000"/>
              </a:lnSpc>
            </a:pPr>
            <a:r>
              <a:rPr lang="en-US" sz="1600" dirty="0">
                <a:latin typeface="Arial" panose="020B0604020202020204" pitchFamily="34" charset="0"/>
                <a:cs typeface="Arial" panose="020B0604020202020204" pitchFamily="34" charset="0"/>
              </a:rPr>
              <a:t>We also advise students to look for exchange students who are already in São Paulo, to help with housing suggestions and tips.</a:t>
            </a:r>
          </a:p>
        </p:txBody>
      </p:sp>
      <p:sp>
        <p:nvSpPr>
          <p:cNvPr id="7" name="Espaço Reservado para Conteúdo 2">
            <a:extLst>
              <a:ext uri="{FF2B5EF4-FFF2-40B4-BE49-F238E27FC236}">
                <a16:creationId xmlns:a16="http://schemas.microsoft.com/office/drawing/2014/main" id="{EC800F3B-04B3-4FF7-B069-285DB1EF57E3}"/>
              </a:ext>
            </a:extLst>
          </p:cNvPr>
          <p:cNvSpPr txBox="1">
            <a:spLocks/>
          </p:cNvSpPr>
          <p:nvPr/>
        </p:nvSpPr>
        <p:spPr>
          <a:xfrm>
            <a:off x="5971954" y="1605515"/>
            <a:ext cx="5631712" cy="4657061"/>
          </a:xfrm>
          <a:prstGeom prst="rect">
            <a:avLst/>
          </a:prstGeom>
        </p:spPr>
        <p:txBody>
          <a:bodyPr>
            <a:normAutofit lnSpcReduction="1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pt-BR" sz="1900" b="1" dirty="0">
                <a:latin typeface="Arial" panose="020B0604020202020204" pitchFamily="34" charset="0"/>
                <a:cs typeface="Arial" panose="020B0604020202020204" pitchFamily="34" charset="0"/>
              </a:rPr>
              <a:t>USP CREDITS</a:t>
            </a:r>
            <a:r>
              <a:rPr lang="pt-BR" sz="1800" dirty="0">
                <a:latin typeface="Arial" panose="020B0604020202020204" pitchFamily="34" charset="0"/>
                <a:cs typeface="Arial" panose="020B0604020202020204" pitchFamily="34" charset="0"/>
              </a:rPr>
              <a:t>:</a:t>
            </a:r>
          </a:p>
          <a:p>
            <a:pPr lvl="1">
              <a:lnSpc>
                <a:spcPct val="110000"/>
              </a:lnSpc>
            </a:pPr>
            <a:r>
              <a:rPr lang="en-US" sz="1500" dirty="0">
                <a:highlight>
                  <a:srgbClr val="FFFF00"/>
                </a:highlight>
                <a:latin typeface="Arial" panose="020B0604020202020204" pitchFamily="34" charset="0"/>
                <a:cs typeface="Arial" panose="020B0604020202020204" pitchFamily="34" charset="0"/>
              </a:rPr>
              <a:t>“</a:t>
            </a:r>
            <a:r>
              <a:rPr lang="en-US" sz="1500" dirty="0" err="1">
                <a:highlight>
                  <a:srgbClr val="FFFF00"/>
                </a:highlight>
                <a:latin typeface="Arial" panose="020B0604020202020204" pitchFamily="34" charset="0"/>
                <a:cs typeface="Arial" panose="020B0604020202020204" pitchFamily="34" charset="0"/>
              </a:rPr>
              <a:t>Créditos</a:t>
            </a:r>
            <a:r>
              <a:rPr lang="en-US" sz="1500" dirty="0">
                <a:highlight>
                  <a:srgbClr val="FFFF00"/>
                </a:highlight>
                <a:latin typeface="Arial" panose="020B0604020202020204" pitchFamily="34" charset="0"/>
                <a:cs typeface="Arial" panose="020B0604020202020204" pitchFamily="34" charset="0"/>
              </a:rPr>
              <a:t>-aula”</a:t>
            </a:r>
            <a:r>
              <a:rPr lang="en-US" sz="1500" dirty="0">
                <a:latin typeface="Arial" panose="020B0604020202020204" pitchFamily="34" charset="0"/>
                <a:cs typeface="Arial" panose="020B0604020202020204" pitchFamily="34" charset="0"/>
              </a:rPr>
              <a:t> (CA – Lecture Credits): Each </a:t>
            </a:r>
            <a:r>
              <a:rPr lang="en-US" sz="1500" dirty="0" err="1">
                <a:latin typeface="Arial" panose="020B0604020202020204" pitchFamily="34" charset="0"/>
                <a:cs typeface="Arial" panose="020B0604020202020204" pitchFamily="34" charset="0"/>
              </a:rPr>
              <a:t>crédito</a:t>
            </a:r>
            <a:r>
              <a:rPr lang="en-US" sz="1500" dirty="0">
                <a:latin typeface="Arial" panose="020B0604020202020204" pitchFamily="34" charset="0"/>
                <a:cs typeface="Arial" panose="020B0604020202020204" pitchFamily="34" charset="0"/>
              </a:rPr>
              <a:t>-aula corresponding to </a:t>
            </a:r>
            <a:r>
              <a:rPr lang="en-US" sz="1500" b="1" dirty="0">
                <a:latin typeface="Arial" panose="020B0604020202020204" pitchFamily="34" charset="0"/>
                <a:cs typeface="Arial" panose="020B0604020202020204" pitchFamily="34" charset="0"/>
              </a:rPr>
              <a:t>fifteen (15) hours </a:t>
            </a:r>
            <a:r>
              <a:rPr lang="en-US" sz="1500" dirty="0">
                <a:latin typeface="Arial" panose="020B0604020202020204" pitchFamily="34" charset="0"/>
                <a:cs typeface="Arial" panose="020B0604020202020204" pitchFamily="34" charset="0"/>
              </a:rPr>
              <a:t>of lecture. Those activities related to lectures, seminars and active learning have its value measured in “</a:t>
            </a:r>
            <a:r>
              <a:rPr lang="en-US" sz="1500" dirty="0" err="1">
                <a:latin typeface="Arial" panose="020B0604020202020204" pitchFamily="34" charset="0"/>
                <a:cs typeface="Arial" panose="020B0604020202020204" pitchFamily="34" charset="0"/>
              </a:rPr>
              <a:t>créditos</a:t>
            </a:r>
            <a:r>
              <a:rPr lang="en-US" sz="1500" dirty="0">
                <a:latin typeface="Arial" panose="020B0604020202020204" pitchFamily="34" charset="0"/>
                <a:cs typeface="Arial" panose="020B0604020202020204" pitchFamily="34" charset="0"/>
              </a:rPr>
              <a:t>-aula” (CA – Lecture Credits). </a:t>
            </a:r>
          </a:p>
          <a:p>
            <a:pPr lvl="1">
              <a:lnSpc>
                <a:spcPct val="110000"/>
              </a:lnSpc>
            </a:pPr>
            <a:r>
              <a:rPr lang="en-US" sz="1500" dirty="0">
                <a:highlight>
                  <a:srgbClr val="FFFF00"/>
                </a:highlight>
                <a:latin typeface="Arial" panose="020B0604020202020204" pitchFamily="34" charset="0"/>
                <a:cs typeface="Arial" panose="020B0604020202020204" pitchFamily="34" charset="0"/>
              </a:rPr>
              <a:t>“</a:t>
            </a:r>
            <a:r>
              <a:rPr lang="en-US" sz="1500" dirty="0" err="1">
                <a:highlight>
                  <a:srgbClr val="FFFF00"/>
                </a:highlight>
                <a:latin typeface="Arial" panose="020B0604020202020204" pitchFamily="34" charset="0"/>
                <a:cs typeface="Arial" panose="020B0604020202020204" pitchFamily="34" charset="0"/>
              </a:rPr>
              <a:t>Crédito-trabalho</a:t>
            </a:r>
            <a:r>
              <a:rPr lang="en-US" sz="1500" dirty="0">
                <a:highlight>
                  <a:srgbClr val="FFFF00"/>
                </a:highlight>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(CT – Work Credits): Each </a:t>
            </a:r>
            <a:r>
              <a:rPr lang="en-US" sz="1500" dirty="0" err="1">
                <a:latin typeface="Arial" panose="020B0604020202020204" pitchFamily="34" charset="0"/>
                <a:cs typeface="Arial" panose="020B0604020202020204" pitchFamily="34" charset="0"/>
              </a:rPr>
              <a:t>crédito-trabalho</a:t>
            </a:r>
            <a:r>
              <a:rPr lang="en-US" sz="1500" dirty="0">
                <a:latin typeface="Arial" panose="020B0604020202020204" pitchFamily="34" charset="0"/>
                <a:cs typeface="Arial" panose="020B0604020202020204" pitchFamily="34" charset="0"/>
              </a:rPr>
              <a:t> corresponds to </a:t>
            </a:r>
            <a:r>
              <a:rPr lang="en-US" sz="1500" b="1" dirty="0">
                <a:latin typeface="Arial" panose="020B0604020202020204" pitchFamily="34" charset="0"/>
                <a:cs typeface="Arial" panose="020B0604020202020204" pitchFamily="34" charset="0"/>
              </a:rPr>
              <a:t>thirty (30) hours </a:t>
            </a:r>
            <a:r>
              <a:rPr lang="en-US" sz="1500" dirty="0">
                <a:latin typeface="Arial" panose="020B0604020202020204" pitchFamily="34" charset="0"/>
                <a:cs typeface="Arial" panose="020B0604020202020204" pitchFamily="34" charset="0"/>
              </a:rPr>
              <a:t>of activities. these activities are considered: planning, execution and evaluating of researches; Field-works, internships and the like; Programmed reading; Specific tasks, according to the nature of the disciplines; Field trips scheduled by the Departments.</a:t>
            </a:r>
          </a:p>
          <a:p>
            <a:pPr marL="502920" lvl="1" indent="0">
              <a:lnSpc>
                <a:spcPct val="100000"/>
              </a:lnSpc>
              <a:buNone/>
            </a:pPr>
            <a:endParaRPr lang="en-US" sz="1500" dirty="0">
              <a:latin typeface="Arial" panose="020B0604020202020204" pitchFamily="34" charset="0"/>
              <a:cs typeface="Arial" panose="020B0604020202020204" pitchFamily="34" charset="0"/>
            </a:endParaRPr>
          </a:p>
          <a:p>
            <a:pPr lvl="1">
              <a:lnSpc>
                <a:spcPct val="110000"/>
              </a:lnSpc>
            </a:pPr>
            <a:r>
              <a:rPr lang="en-US" sz="1500" dirty="0">
                <a:latin typeface="Arial" panose="020B0604020202020204" pitchFamily="34" charset="0"/>
                <a:cs typeface="Arial" panose="020B0604020202020204" pitchFamily="34" charset="0"/>
              </a:rPr>
              <a:t>Usually is adopted the follow: 2 ECTS credits = 1 credit USP, </a:t>
            </a:r>
            <a:r>
              <a:rPr lang="en-US" sz="1500" b="1" dirty="0">
                <a:latin typeface="Arial" panose="020B0604020202020204" pitchFamily="34" charset="0"/>
                <a:cs typeface="Arial" panose="020B0604020202020204" pitchFamily="34" charset="0"/>
              </a:rPr>
              <a:t>but we reinforce: it is up to the Home Institution to determine the equivalence of the credits taken during the exchange at USP</a:t>
            </a:r>
            <a:r>
              <a:rPr lang="en-US" sz="1500" dirty="0">
                <a:latin typeface="Arial" panose="020B0604020202020204" pitchFamily="34" charset="0"/>
                <a:cs typeface="Arial" panose="020B0604020202020204" pitchFamily="34" charset="0"/>
              </a:rPr>
              <a:t>.</a:t>
            </a:r>
          </a:p>
        </p:txBody>
      </p:sp>
      <p:sp>
        <p:nvSpPr>
          <p:cNvPr id="8" name="Espaço Reservado para Conteúdo 2">
            <a:extLst>
              <a:ext uri="{FF2B5EF4-FFF2-40B4-BE49-F238E27FC236}">
                <a16:creationId xmlns:a16="http://schemas.microsoft.com/office/drawing/2014/main" id="{2C92C5C0-2C89-4497-9FC1-04E6546E6F25}"/>
              </a:ext>
            </a:extLst>
          </p:cNvPr>
          <p:cNvSpPr txBox="1">
            <a:spLocks/>
          </p:cNvSpPr>
          <p:nvPr/>
        </p:nvSpPr>
        <p:spPr>
          <a:xfrm>
            <a:off x="340242" y="4823504"/>
            <a:ext cx="5631712" cy="1300849"/>
          </a:xfrm>
          <a:prstGeom prst="rect">
            <a:avLst/>
          </a:prstGeom>
        </p:spPr>
        <p:txBody>
          <a:bodyP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pt-BR" sz="1900" b="1" dirty="0">
                <a:latin typeface="Arial" panose="020B0604020202020204" pitchFamily="34" charset="0"/>
                <a:cs typeface="Arial" panose="020B0604020202020204" pitchFamily="34" charset="0"/>
              </a:rPr>
              <a:t>APPROVAL</a:t>
            </a:r>
            <a:r>
              <a:rPr lang="pt-BR" sz="1800" dirty="0">
                <a:latin typeface="Arial" panose="020B0604020202020204" pitchFamily="34" charset="0"/>
                <a:cs typeface="Arial" panose="020B0604020202020204" pitchFamily="34" charset="0"/>
              </a:rPr>
              <a:t>:</a:t>
            </a:r>
          </a:p>
          <a:p>
            <a:pPr lvl="1">
              <a:lnSpc>
                <a:spcPct val="100000"/>
              </a:lnSpc>
            </a:pPr>
            <a:r>
              <a:rPr lang="en-US" sz="1600" dirty="0">
                <a:latin typeface="Arial" panose="020B0604020202020204" pitchFamily="34" charset="0"/>
                <a:cs typeface="Arial" panose="020B0604020202020204" pitchFamily="34" charset="0"/>
              </a:rPr>
              <a:t>Students are considered "approved" if they get:</a:t>
            </a:r>
          </a:p>
          <a:p>
            <a:pPr lvl="2">
              <a:lnSpc>
                <a:spcPct val="100000"/>
              </a:lnSpc>
            </a:pPr>
            <a:r>
              <a:rPr lang="en-US" dirty="0">
                <a:latin typeface="Arial" panose="020B0604020202020204" pitchFamily="34" charset="0"/>
                <a:cs typeface="Arial" panose="020B0604020202020204" pitchFamily="34" charset="0"/>
              </a:rPr>
              <a:t>a grade equal to or greater </a:t>
            </a:r>
            <a:r>
              <a:rPr lang="en-US" b="1" dirty="0">
                <a:latin typeface="Arial" panose="020B0604020202020204" pitchFamily="34" charset="0"/>
                <a:cs typeface="Arial" panose="020B0604020202020204" pitchFamily="34" charset="0"/>
              </a:rPr>
              <a:t>than 5.0 </a:t>
            </a:r>
            <a:r>
              <a:rPr lang="en-US" dirty="0">
                <a:latin typeface="Arial" panose="020B0604020202020204" pitchFamily="34" charset="0"/>
                <a:cs typeface="Arial" panose="020B0604020202020204" pitchFamily="34" charset="0"/>
              </a:rPr>
              <a:t>and </a:t>
            </a:r>
          </a:p>
          <a:p>
            <a:pPr lvl="2">
              <a:lnSpc>
                <a:spcPct val="100000"/>
              </a:lnSpc>
            </a:pPr>
            <a:r>
              <a:rPr lang="en-US" dirty="0">
                <a:latin typeface="Arial" panose="020B0604020202020204" pitchFamily="34" charset="0"/>
                <a:cs typeface="Arial" panose="020B0604020202020204" pitchFamily="34" charset="0"/>
              </a:rPr>
              <a:t>have a </a:t>
            </a:r>
            <a:r>
              <a:rPr lang="en-US" b="1" dirty="0">
                <a:latin typeface="Arial" panose="020B0604020202020204" pitchFamily="34" charset="0"/>
                <a:cs typeface="Arial" panose="020B0604020202020204" pitchFamily="34" charset="0"/>
              </a:rPr>
              <a:t>further 75%</a:t>
            </a:r>
            <a:r>
              <a:rPr lang="en-US" dirty="0">
                <a:latin typeface="Arial" panose="020B0604020202020204" pitchFamily="34" charset="0"/>
                <a:cs typeface="Arial" panose="020B0604020202020204" pitchFamily="34" charset="0"/>
              </a:rPr>
              <a:t> class attendance.</a:t>
            </a:r>
          </a:p>
        </p:txBody>
      </p:sp>
    </p:spTree>
    <p:extLst>
      <p:ext uri="{BB962C8B-B14F-4D97-AF65-F5344CB8AC3E}">
        <p14:creationId xmlns:p14="http://schemas.microsoft.com/office/powerpoint/2010/main" val="2178107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8D0E5EB7-7028-46AE-ADA0-6FBD2F57733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0" y="76780"/>
            <a:ext cx="3561907" cy="567201"/>
          </a:xfrm>
          <a:prstGeom prst="rect">
            <a:avLst/>
          </a:prstGeom>
        </p:spPr>
      </p:pic>
      <p:sp>
        <p:nvSpPr>
          <p:cNvPr id="3" name="Retângulo 2">
            <a:extLst>
              <a:ext uri="{FF2B5EF4-FFF2-40B4-BE49-F238E27FC236}">
                <a16:creationId xmlns:a16="http://schemas.microsoft.com/office/drawing/2014/main" id="{088A85A4-B3C0-4557-ACB6-F035BACDBCAC}"/>
              </a:ext>
            </a:extLst>
          </p:cNvPr>
          <p:cNvSpPr/>
          <p:nvPr/>
        </p:nvSpPr>
        <p:spPr>
          <a:xfrm>
            <a:off x="0" y="754912"/>
            <a:ext cx="12192000" cy="6522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ítulo 1">
            <a:extLst>
              <a:ext uri="{FF2B5EF4-FFF2-40B4-BE49-F238E27FC236}">
                <a16:creationId xmlns:a16="http://schemas.microsoft.com/office/drawing/2014/main" id="{6F2A02A2-EDDF-43D3-AF27-0B1D153E1FE1}"/>
              </a:ext>
            </a:extLst>
          </p:cNvPr>
          <p:cNvSpPr txBox="1">
            <a:spLocks/>
          </p:cNvSpPr>
          <p:nvPr/>
        </p:nvSpPr>
        <p:spPr>
          <a:xfrm>
            <a:off x="154492" y="839972"/>
            <a:ext cx="11883016" cy="567202"/>
          </a:xfrm>
          <a:prstGeom prst="rect">
            <a:avLst/>
          </a:prstGeom>
        </p:spPr>
        <p:txBody>
          <a:bodyPr>
            <a:normAutofit fontScale="97500" lnSpcReduction="100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dirty="0"/>
              <a:t>More information about the exchange</a:t>
            </a:r>
            <a:endParaRPr lang="pt-BR" dirty="0"/>
          </a:p>
        </p:txBody>
      </p:sp>
      <p:sp>
        <p:nvSpPr>
          <p:cNvPr id="6" name="Espaço Reservado para Conteúdo 2">
            <a:extLst>
              <a:ext uri="{FF2B5EF4-FFF2-40B4-BE49-F238E27FC236}">
                <a16:creationId xmlns:a16="http://schemas.microsoft.com/office/drawing/2014/main" id="{F7C9F097-6A5C-47EE-B785-82109035210C}"/>
              </a:ext>
            </a:extLst>
          </p:cNvPr>
          <p:cNvSpPr txBox="1">
            <a:spLocks/>
          </p:cNvSpPr>
          <p:nvPr/>
        </p:nvSpPr>
        <p:spPr>
          <a:xfrm>
            <a:off x="244549" y="1605516"/>
            <a:ext cx="5103628" cy="2147777"/>
          </a:xfrm>
          <a:prstGeom prst="rect">
            <a:avLst/>
          </a:prstGeom>
        </p:spPr>
        <p:txBody>
          <a:bodyP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pt-BR" sz="1900" b="1" dirty="0">
                <a:latin typeface="Arial" panose="020B0604020202020204" pitchFamily="34" charset="0"/>
                <a:cs typeface="Arial" panose="020B0604020202020204" pitchFamily="34" charset="0"/>
              </a:rPr>
              <a:t>ENROLLMENT</a:t>
            </a:r>
            <a:r>
              <a:rPr lang="pt-BR" sz="1800" dirty="0">
                <a:latin typeface="Arial" panose="020B0604020202020204" pitchFamily="34" charset="0"/>
                <a:cs typeface="Arial" panose="020B0604020202020204" pitchFamily="34" charset="0"/>
              </a:rPr>
              <a:t>:</a:t>
            </a:r>
          </a:p>
          <a:p>
            <a:pPr lvl="1"/>
            <a:r>
              <a:rPr lang="en-US" sz="1600" dirty="0">
                <a:latin typeface="Arial" panose="020B0604020202020204" pitchFamily="34" charset="0"/>
                <a:cs typeface="Arial" panose="020B0604020202020204" pitchFamily="34" charset="0"/>
              </a:rPr>
              <a:t>Enrollment in the disciplines takes place </a:t>
            </a:r>
            <a:r>
              <a:rPr lang="en-US" sz="1600" b="1" u="sng" dirty="0">
                <a:latin typeface="Arial" panose="020B0604020202020204" pitchFamily="34" charset="0"/>
                <a:cs typeface="Arial" panose="020B0604020202020204" pitchFamily="34" charset="0"/>
              </a:rPr>
              <a:t>after the application period</a:t>
            </a:r>
            <a:r>
              <a:rPr lang="en-US" sz="1600" dirty="0">
                <a:latin typeface="Arial" panose="020B0604020202020204" pitchFamily="34" charset="0"/>
                <a:cs typeface="Arial" panose="020B0604020202020204" pitchFamily="34" charset="0"/>
              </a:rPr>
              <a:t>.</a:t>
            </a:r>
          </a:p>
          <a:p>
            <a:pPr lvl="1"/>
            <a:r>
              <a:rPr lang="en-US" sz="1600" dirty="0">
                <a:latin typeface="Arial" panose="020B0604020202020204" pitchFamily="34" charset="0"/>
                <a:cs typeface="Arial" panose="020B0604020202020204" pitchFamily="34" charset="0"/>
              </a:rPr>
              <a:t>The FAU International Office will forward the procedures and dates </a:t>
            </a:r>
            <a:r>
              <a:rPr lang="en-US" sz="1600" b="1" dirty="0">
                <a:latin typeface="Arial" panose="020B0604020202020204" pitchFamily="34" charset="0"/>
                <a:cs typeface="Arial" panose="020B0604020202020204" pitchFamily="34" charset="0"/>
              </a:rPr>
              <a:t>by email </a:t>
            </a:r>
            <a:r>
              <a:rPr lang="en-US" sz="1600" dirty="0">
                <a:latin typeface="Arial" panose="020B0604020202020204" pitchFamily="34" charset="0"/>
                <a:cs typeface="Arial" panose="020B0604020202020204" pitchFamily="34" charset="0"/>
              </a:rPr>
              <a:t>to the students approved as exchange students at FAUUSP.</a:t>
            </a:r>
          </a:p>
          <a:p>
            <a:pPr lvl="2"/>
            <a:r>
              <a:rPr lang="en-US" sz="1400" dirty="0">
                <a:latin typeface="Arial" panose="020B0604020202020204" pitchFamily="34" charset="0"/>
                <a:cs typeface="Arial" panose="020B0604020202020204" pitchFamily="34" charset="0"/>
              </a:rPr>
              <a:t>Deadline: 1 to 2 months before the start of classes</a:t>
            </a:r>
            <a:endParaRPr lang="pt-BR" sz="1400" dirty="0">
              <a:latin typeface="Arial" panose="020B0604020202020204" pitchFamily="34" charset="0"/>
              <a:cs typeface="Arial" panose="020B0604020202020204" pitchFamily="34" charset="0"/>
            </a:endParaRPr>
          </a:p>
        </p:txBody>
      </p:sp>
      <p:sp>
        <p:nvSpPr>
          <p:cNvPr id="7" name="Espaço Reservado para Conteúdo 2">
            <a:extLst>
              <a:ext uri="{FF2B5EF4-FFF2-40B4-BE49-F238E27FC236}">
                <a16:creationId xmlns:a16="http://schemas.microsoft.com/office/drawing/2014/main" id="{EC800F3B-04B3-4FF7-B069-285DB1EF57E3}"/>
              </a:ext>
            </a:extLst>
          </p:cNvPr>
          <p:cNvSpPr txBox="1">
            <a:spLocks/>
          </p:cNvSpPr>
          <p:nvPr/>
        </p:nvSpPr>
        <p:spPr>
          <a:xfrm>
            <a:off x="6096000" y="1605516"/>
            <a:ext cx="5631712" cy="2530549"/>
          </a:xfrm>
          <a:prstGeom prst="rect">
            <a:avLst/>
          </a:prstGeom>
        </p:spPr>
        <p:txBody>
          <a:bodyP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pt-BR" sz="1900" b="1" dirty="0">
                <a:latin typeface="Arial" panose="020B0604020202020204" pitchFamily="34" charset="0"/>
                <a:cs typeface="Arial" panose="020B0604020202020204" pitchFamily="34" charset="0"/>
              </a:rPr>
              <a:t>TRANSCRIPT OF RECORDS</a:t>
            </a:r>
            <a:r>
              <a:rPr lang="pt-BR" sz="1800" dirty="0">
                <a:latin typeface="Arial" panose="020B0604020202020204" pitchFamily="34" charset="0"/>
                <a:cs typeface="Arial" panose="020B0604020202020204" pitchFamily="34" charset="0"/>
              </a:rPr>
              <a:t>:</a:t>
            </a:r>
          </a:p>
          <a:p>
            <a:pPr lvl="1">
              <a:lnSpc>
                <a:spcPct val="100000"/>
              </a:lnSpc>
            </a:pPr>
            <a:r>
              <a:rPr lang="en-US" sz="1500" dirty="0">
                <a:latin typeface="Arial" panose="020B0604020202020204" pitchFamily="34" charset="0"/>
                <a:cs typeface="Arial" panose="020B0604020202020204" pitchFamily="34" charset="0"/>
              </a:rPr>
              <a:t>After the end of the semester, the professors of the disciplines will include the students' grades and frequencies in the system (</a:t>
            </a:r>
            <a:r>
              <a:rPr lang="en-US" sz="1500" dirty="0" err="1">
                <a:latin typeface="Arial" panose="020B0604020202020204" pitchFamily="34" charset="0"/>
                <a:cs typeface="Arial" panose="020B0604020202020204" pitchFamily="34" charset="0"/>
              </a:rPr>
              <a:t>JupiterWEB</a:t>
            </a:r>
            <a:r>
              <a:rPr lang="en-US" sz="1500" dirty="0">
                <a:latin typeface="Arial" panose="020B0604020202020204" pitchFamily="34" charset="0"/>
                <a:cs typeface="Arial" panose="020B0604020202020204" pitchFamily="34" charset="0"/>
              </a:rPr>
              <a:t>).</a:t>
            </a:r>
          </a:p>
          <a:p>
            <a:pPr lvl="1">
              <a:lnSpc>
                <a:spcPct val="100000"/>
              </a:lnSpc>
            </a:pPr>
            <a:r>
              <a:rPr lang="en-US" sz="1500" dirty="0">
                <a:latin typeface="Arial" panose="020B0604020202020204" pitchFamily="34" charset="0"/>
                <a:cs typeface="Arial" panose="020B0604020202020204" pitchFamily="34" charset="0"/>
              </a:rPr>
              <a:t>In the last month of the academic semester, the FAU International office will forward (by email) the procedures to request the transcript of records.</a:t>
            </a:r>
          </a:p>
          <a:p>
            <a:pPr lvl="2">
              <a:lnSpc>
                <a:spcPct val="100000"/>
              </a:lnSpc>
            </a:pPr>
            <a:r>
              <a:rPr lang="en-US" sz="1300" b="1" dirty="0">
                <a:latin typeface="Arial" panose="020B0604020202020204" pitchFamily="34" charset="0"/>
                <a:cs typeface="Arial" panose="020B0604020202020204" pitchFamily="34" charset="0"/>
              </a:rPr>
              <a:t>Note: </a:t>
            </a:r>
            <a:r>
              <a:rPr lang="en-US" sz="1400" b="1" dirty="0">
                <a:latin typeface="Arial" panose="020B0604020202020204" pitchFamily="34" charset="0"/>
                <a:cs typeface="Arial" panose="020B0604020202020204" pitchFamily="34" charset="0"/>
              </a:rPr>
              <a:t>we will send by email the transcript of records to students.</a:t>
            </a:r>
          </a:p>
          <a:p>
            <a:pPr lvl="2">
              <a:lnSpc>
                <a:spcPct val="100000"/>
              </a:lnSpc>
            </a:pPr>
            <a:endParaRPr lang="en-US" sz="1300" dirty="0">
              <a:latin typeface="Arial" panose="020B0604020202020204" pitchFamily="34" charset="0"/>
              <a:cs typeface="Arial" panose="020B0604020202020204" pitchFamily="34" charset="0"/>
            </a:endParaRPr>
          </a:p>
        </p:txBody>
      </p:sp>
      <p:sp>
        <p:nvSpPr>
          <p:cNvPr id="8" name="Espaço Reservado para Conteúdo 2">
            <a:extLst>
              <a:ext uri="{FF2B5EF4-FFF2-40B4-BE49-F238E27FC236}">
                <a16:creationId xmlns:a16="http://schemas.microsoft.com/office/drawing/2014/main" id="{2C92C5C0-2C89-4497-9FC1-04E6546E6F25}"/>
              </a:ext>
            </a:extLst>
          </p:cNvPr>
          <p:cNvSpPr txBox="1">
            <a:spLocks/>
          </p:cNvSpPr>
          <p:nvPr/>
        </p:nvSpPr>
        <p:spPr>
          <a:xfrm>
            <a:off x="333154" y="4355672"/>
            <a:ext cx="5631712" cy="1794550"/>
          </a:xfrm>
          <a:prstGeom prst="rect">
            <a:avLst/>
          </a:prstGeom>
        </p:spPr>
        <p:txBody>
          <a:bodyPr>
            <a:normAutofit fontScale="92500" lnSpcReduction="1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pt-BR" sz="1900" b="1" dirty="0">
                <a:latin typeface="Arial" panose="020B0604020202020204" pitchFamily="34" charset="0"/>
                <a:cs typeface="Arial" panose="020B0604020202020204" pitchFamily="34" charset="0"/>
              </a:rPr>
              <a:t>WHATSAPP GROUP</a:t>
            </a:r>
            <a:r>
              <a:rPr lang="pt-BR" sz="1800" dirty="0">
                <a:latin typeface="Arial" panose="020B0604020202020204" pitchFamily="34" charset="0"/>
                <a:cs typeface="Arial" panose="020B0604020202020204" pitchFamily="34" charset="0"/>
              </a:rPr>
              <a:t>:</a:t>
            </a:r>
          </a:p>
          <a:p>
            <a:pPr lvl="1">
              <a:lnSpc>
                <a:spcPct val="100000"/>
              </a:lnSpc>
            </a:pPr>
            <a:r>
              <a:rPr lang="en-US" sz="1600" dirty="0">
                <a:latin typeface="Arial" panose="020B0604020202020204" pitchFamily="34" charset="0"/>
                <a:cs typeface="Arial" panose="020B0604020202020204" pitchFamily="34" charset="0"/>
              </a:rPr>
              <a:t>To improve the integration of FAU exchange students, we created an exclusive </a:t>
            </a:r>
            <a:r>
              <a:rPr lang="en-US" sz="1600" i="1" dirty="0" err="1">
                <a:latin typeface="Arial" panose="020B0604020202020204" pitchFamily="34" charset="0"/>
                <a:cs typeface="Arial" panose="020B0604020202020204" pitchFamily="34" charset="0"/>
              </a:rPr>
              <a:t>Whatsapp</a:t>
            </a:r>
            <a:r>
              <a:rPr lang="en-US" sz="1600" dirty="0">
                <a:latin typeface="Arial" panose="020B0604020202020204" pitchFamily="34" charset="0"/>
                <a:cs typeface="Arial" panose="020B0604020202020204" pitchFamily="34" charset="0"/>
              </a:rPr>
              <a:t> group for incoming FAU students!</a:t>
            </a:r>
          </a:p>
          <a:p>
            <a:pPr lvl="1">
              <a:lnSpc>
                <a:spcPct val="100000"/>
              </a:lnSpc>
            </a:pPr>
            <a:r>
              <a:rPr lang="en-US" sz="1600" dirty="0">
                <a:latin typeface="Arial" panose="020B0604020202020204" pitchFamily="34" charset="0"/>
                <a:cs typeface="Arial" panose="020B0604020202020204" pitchFamily="34" charset="0"/>
              </a:rPr>
              <a:t>The FAU International Office will forward the link </a:t>
            </a:r>
            <a:r>
              <a:rPr lang="en-US" sz="1600" b="1" dirty="0">
                <a:latin typeface="Arial" panose="020B0604020202020204" pitchFamily="34" charset="0"/>
                <a:cs typeface="Arial" panose="020B0604020202020204" pitchFamily="34" charset="0"/>
              </a:rPr>
              <a:t>by email </a:t>
            </a:r>
            <a:r>
              <a:rPr lang="en-US" sz="1600" dirty="0">
                <a:latin typeface="Arial" panose="020B0604020202020204" pitchFamily="34" charset="0"/>
                <a:cs typeface="Arial" panose="020B0604020202020204" pitchFamily="34" charset="0"/>
              </a:rPr>
              <a:t>to the students approved as exchange students at FAUUSP.</a:t>
            </a:r>
          </a:p>
        </p:txBody>
      </p:sp>
      <p:sp>
        <p:nvSpPr>
          <p:cNvPr id="9" name="Espaço Reservado para Conteúdo 2">
            <a:extLst>
              <a:ext uri="{FF2B5EF4-FFF2-40B4-BE49-F238E27FC236}">
                <a16:creationId xmlns:a16="http://schemas.microsoft.com/office/drawing/2014/main" id="{3E82F8E1-2CB5-4341-BE10-38826392761E}"/>
              </a:ext>
            </a:extLst>
          </p:cNvPr>
          <p:cNvSpPr txBox="1">
            <a:spLocks/>
          </p:cNvSpPr>
          <p:nvPr/>
        </p:nvSpPr>
        <p:spPr>
          <a:xfrm>
            <a:off x="6096000" y="4249346"/>
            <a:ext cx="5631712" cy="1991966"/>
          </a:xfrm>
          <a:prstGeom prst="rect">
            <a:avLst/>
          </a:prstGeom>
        </p:spPr>
        <p:txBody>
          <a:bodyP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pt-BR" sz="1900" b="1" dirty="0">
                <a:latin typeface="Arial" panose="020B0604020202020204" pitchFamily="34" charset="0"/>
                <a:cs typeface="Arial" panose="020B0604020202020204" pitchFamily="34" charset="0"/>
              </a:rPr>
              <a:t>FEDERAL POLICE - </a:t>
            </a:r>
            <a:r>
              <a:rPr lang="pt-BR" sz="1900" b="1" dirty="0" err="1">
                <a:latin typeface="Arial" panose="020B0604020202020204" pitchFamily="34" charset="0"/>
                <a:cs typeface="Arial" panose="020B0604020202020204" pitchFamily="34" charset="0"/>
              </a:rPr>
              <a:t>Immigration</a:t>
            </a:r>
            <a:r>
              <a:rPr lang="pt-BR" sz="1900" b="1" dirty="0">
                <a:latin typeface="Arial" panose="020B0604020202020204" pitchFamily="34" charset="0"/>
                <a:cs typeface="Arial" panose="020B0604020202020204" pitchFamily="34" charset="0"/>
              </a:rPr>
              <a:t> </a:t>
            </a:r>
            <a:r>
              <a:rPr lang="pt-BR" sz="1900" b="1" dirty="0" err="1">
                <a:latin typeface="Arial" panose="020B0604020202020204" pitchFamily="34" charset="0"/>
                <a:cs typeface="Arial" panose="020B0604020202020204" pitchFamily="34" charset="0"/>
              </a:rPr>
              <a:t>Registration</a:t>
            </a:r>
            <a:r>
              <a:rPr lang="pt-BR" sz="1800" dirty="0">
                <a:latin typeface="Arial" panose="020B0604020202020204" pitchFamily="34" charset="0"/>
                <a:cs typeface="Arial" panose="020B0604020202020204" pitchFamily="34" charset="0"/>
              </a:rPr>
              <a:t>:</a:t>
            </a:r>
            <a:endParaRPr lang="en-US" sz="1300" dirty="0">
              <a:latin typeface="Arial" panose="020B0604020202020204" pitchFamily="34" charset="0"/>
              <a:cs typeface="Arial" panose="020B0604020202020204" pitchFamily="34" charset="0"/>
            </a:endParaRPr>
          </a:p>
          <a:p>
            <a:pPr lvl="1"/>
            <a:r>
              <a:rPr lang="en-US" sz="1600" dirty="0">
                <a:latin typeface="Arial" panose="020B0604020202020204" pitchFamily="34" charset="0"/>
                <a:cs typeface="Arial" panose="020B0604020202020204" pitchFamily="34" charset="0"/>
              </a:rPr>
              <a:t>During the first week of academic semester, we will forward (</a:t>
            </a:r>
            <a:r>
              <a:rPr lang="en-US" sz="1600" b="1" dirty="0">
                <a:latin typeface="Arial" panose="020B0604020202020204" pitchFamily="34" charset="0"/>
                <a:cs typeface="Arial" panose="020B0604020202020204" pitchFamily="34" charset="0"/>
              </a:rPr>
              <a:t>by email</a:t>
            </a:r>
            <a:r>
              <a:rPr lang="en-US" sz="1600" dirty="0">
                <a:latin typeface="Arial" panose="020B0604020202020204" pitchFamily="34" charset="0"/>
                <a:cs typeface="Arial" panose="020B0604020202020204" pitchFamily="34" charset="0"/>
              </a:rPr>
              <a:t>) the procedures and step-by-step for regularization at the Federal Police.</a:t>
            </a:r>
          </a:p>
          <a:p>
            <a:pPr lvl="2"/>
            <a:r>
              <a:rPr lang="en-US" sz="1400" dirty="0">
                <a:latin typeface="Arial" panose="020B0604020202020204" pitchFamily="34" charset="0"/>
                <a:cs typeface="Arial" panose="020B0604020202020204" pitchFamily="34" charset="0"/>
              </a:rPr>
              <a:t>Note: Any foreigner who remains in Brazil for more than 3 months must register with the Federal Police within 90 days of entering Brazil.</a:t>
            </a:r>
            <a:endParaRPr lang="pt-BR"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6877867"/>
      </p:ext>
    </p:extLst>
  </p:cSld>
  <p:clrMapOvr>
    <a:masterClrMapping/>
  </p:clrMapOvr>
</p:sld>
</file>

<file path=ppt/theme/theme1.xml><?xml version="1.0" encoding="utf-8"?>
<a:theme xmlns:a="http://schemas.openxmlformats.org/drawingml/2006/main" name="Quadro">
  <a:themeElements>
    <a:clrScheme name="Fram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39D77354-939E-4A26-AE51-B3F9618B14B7}"/>
    </a:ext>
  </a:extLst>
</a:theme>
</file>

<file path=docProps/app.xml><?xml version="1.0" encoding="utf-8"?>
<Properties xmlns="http://schemas.openxmlformats.org/officeDocument/2006/extended-properties" xmlns:vt="http://schemas.openxmlformats.org/officeDocument/2006/docPropsVTypes">
  <Template>TM03457475[[fn=Quadro]]</Template>
  <TotalTime>276</TotalTime>
  <Words>1747</Words>
  <Application>Microsoft Office PowerPoint</Application>
  <PresentationFormat>Widescreen</PresentationFormat>
  <Paragraphs>99</Paragraphs>
  <Slides>8</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8</vt:i4>
      </vt:variant>
    </vt:vector>
  </HeadingPairs>
  <TitlesOfParts>
    <vt:vector size="12" baseType="lpstr">
      <vt:lpstr>Arial</vt:lpstr>
      <vt:lpstr>Corbel</vt:lpstr>
      <vt:lpstr>Wingdings 2</vt:lpstr>
      <vt:lpstr>Quadro</vt:lpstr>
      <vt:lpstr>FACTSHEET FAUUSP</vt:lpstr>
      <vt:lpstr>Faculdade de Arquitetura e Urbanismo da Universidade de São Paulo  School of Architecture and Urbanism of University of São Paulo</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FACTSHEET FAUUSP</dc:title>
  <dc:creator>FAU International Office</dc:creator>
  <cp:lastModifiedBy>FAU International Office</cp:lastModifiedBy>
  <cp:revision>27</cp:revision>
  <dcterms:created xsi:type="dcterms:W3CDTF">2023-07-06T17:49:20Z</dcterms:created>
  <dcterms:modified xsi:type="dcterms:W3CDTF">2023-07-07T12:59:10Z</dcterms:modified>
</cp:coreProperties>
</file>